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1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9.xml" ContentType="application/vnd.openxmlformats-officedocument.drawingml.chartshapes+xml"/>
  <Override PartName="/ppt/charts/chart13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32"/>
  </p:notesMasterIdLst>
  <p:handoutMasterIdLst>
    <p:handoutMasterId r:id="rId33"/>
  </p:handoutMasterIdLst>
  <p:sldIdLst>
    <p:sldId id="256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92" r:id="rId19"/>
    <p:sldId id="293" r:id="rId20"/>
    <p:sldId id="286" r:id="rId21"/>
    <p:sldId id="287" r:id="rId22"/>
    <p:sldId id="288" r:id="rId23"/>
    <p:sldId id="289" r:id="rId24"/>
    <p:sldId id="259" r:id="rId25"/>
    <p:sldId id="261" r:id="rId26"/>
    <p:sldId id="265" r:id="rId27"/>
    <p:sldId id="260" r:id="rId28"/>
    <p:sldId id="268" r:id="rId29"/>
    <p:sldId id="257" r:id="rId30"/>
    <p:sldId id="258" r:id="rId31"/>
  </p:sldIdLst>
  <p:sldSz cx="12192000" cy="6858000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2.png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9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blipFill>
          <a:blip xmlns:r="http://schemas.openxmlformats.org/officeDocument/2006/relationships" r:embed="rId1"/>
          <a:stretch>
            <a:fillRect/>
          </a:stretch>
        </a:blipFill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2.0195579076425954E-2"/>
          <c:y val="0"/>
          <c:w val="0.97531651446214607"/>
          <c:h val="0.7300374692532941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місцеві бюджети</c:v>
                </c:pt>
              </c:strCache>
            </c:strRef>
          </c:tx>
          <c:spPr>
            <a:pattFill prst="wd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>
                <c:manualLayout>
                  <c:x val="1.20650960381644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097644057246651E-2"/>
                  <c:y val="-2.2523309408376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304153661063143E-2"/>
                  <c:y val="2.25233094083773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8585864343479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Аркуш1!$A$2:$A$5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Аркуш1!$B$2:$B$5</c:f>
              <c:numCache>
                <c:formatCode>0.0</c:formatCode>
                <c:ptCount val="4"/>
                <c:pt idx="0" formatCode="General">
                  <c:v>6.4</c:v>
                </c:pt>
                <c:pt idx="1">
                  <c:v>10</c:v>
                </c:pt>
                <c:pt idx="2" formatCode="General">
                  <c:v>13.3</c:v>
                </c:pt>
                <c:pt idx="3" formatCode="General">
                  <c:v>15.1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72-47CA-98BF-5CB9F7AAECF3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державний бюджет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858586434348018E-2"/>
                  <c:y val="-8.258451380736314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89113445343016E-2"/>
                  <c:y val="-8.258451380736314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4781152457972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717172868695945E-2"/>
                  <c:y val="-4.129225690368157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772-47CA-98BF-5CB9F7AAEC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ctr" anchorCtr="0"/>
              <a:lstStyle/>
              <a:p>
                <a:pPr>
                  <a:defRPr sz="2800"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Аркуш1!$A$2:$A$5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18.100000000000001</c:v>
                </c:pt>
                <c:pt idx="1">
                  <c:v>19.600000000000001</c:v>
                </c:pt>
                <c:pt idx="2">
                  <c:v>24.4</c:v>
                </c:pt>
                <c:pt idx="3">
                  <c:v>31.4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772-47CA-98BF-5CB9F7AAEC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gapDepth val="100"/>
        <c:shape val="cylinder"/>
        <c:axId val="416759032"/>
        <c:axId val="416759424"/>
        <c:axId val="0"/>
      </c:bar3DChart>
      <c:catAx>
        <c:axId val="416759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 anchor="t" anchorCtr="0"/>
          <a:lstStyle/>
          <a:p>
            <a:pPr>
              <a:defRPr sz="2400" b="1"/>
            </a:pPr>
            <a:endParaRPr lang="uk-UA"/>
          </a:p>
        </c:txPr>
        <c:crossAx val="416759424"/>
        <c:crosses val="autoZero"/>
        <c:auto val="1"/>
        <c:lblAlgn val="ctr"/>
        <c:lblOffset val="10"/>
        <c:noMultiLvlLbl val="0"/>
      </c:catAx>
      <c:valAx>
        <c:axId val="416759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675903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3200"/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Продаж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rgbClr val="87BF6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61-4F3F-A978-FE4D2A1F7A34}"/>
              </c:ext>
            </c:extLst>
          </c:dPt>
          <c:dPt>
            <c:idx val="1"/>
            <c:bubble3D val="0"/>
            <c:explosion val="1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261-4F3F-A978-FE4D2A1F7A34}"/>
              </c:ext>
            </c:extLst>
          </c:dPt>
          <c:cat>
            <c:strRef>
              <c:f>Аркуш1!$A$2:$A$3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Аркуш1!$B$2:$B$3</c:f>
              <c:numCache>
                <c:formatCode>General</c:formatCode>
                <c:ptCount val="2"/>
                <c:pt idx="0">
                  <c:v>249</c:v>
                </c:pt>
                <c:pt idx="1">
                  <c:v>22391.599999999999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261-4F3F-A978-FE4D2A1F7A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Продаж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rgbClr val="87BF6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59-4650-88C9-FEC3D079A673}"/>
              </c:ext>
            </c:extLst>
          </c:dPt>
          <c:dPt>
            <c:idx val="1"/>
            <c:bubble3D val="0"/>
            <c:explosion val="1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059-4650-88C9-FEC3D079A673}"/>
              </c:ext>
            </c:extLst>
          </c:dPt>
          <c:cat>
            <c:strRef>
              <c:f>Аркуш1!$A$2:$A$3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Аркуш1!$B$2:$B$3</c:f>
              <c:numCache>
                <c:formatCode>General</c:formatCode>
                <c:ptCount val="2"/>
                <c:pt idx="0">
                  <c:v>2392</c:v>
                </c:pt>
                <c:pt idx="1">
                  <c:v>31714.400000000001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059-4650-88C9-FEC3D079A6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srgbClr val="002060"/>
                </a:solidFill>
              </a:rPr>
              <a:t>12,2</a:t>
            </a:r>
          </a:p>
        </c:rich>
      </c:tx>
      <c:layout>
        <c:manualLayout>
          <c:xMode val="edge"/>
          <c:yMode val="edge"/>
          <c:x val="0.77237314085739284"/>
          <c:y val="1.053903803106269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830917874396135E-3"/>
          <c:y val="0.21666848902892624"/>
          <c:w val="0.84842995169082125"/>
          <c:h val="0.66217356592386067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12,2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4.8903248506980107E-2"/>
                  <c:y val="-8.028150374782910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378941762714443"/>
                  <c:y val="4.85751182950048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7927802502948001"/>
                  <c:y val="-4.18912649751660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Аркуш1!$A$2:$A$5</c:f>
              <c:strCache>
                <c:ptCount val="4"/>
                <c:pt idx="0">
                  <c:v>придбання товарів та оплата послуг</c:v>
                </c:pt>
                <c:pt idx="1">
                  <c:v>оплата комунальних послуг</c:v>
                </c:pt>
                <c:pt idx="2">
                  <c:v>зарплата з нарахуваннями</c:v>
                </c:pt>
                <c:pt idx="3">
                  <c:v>капітальні видатки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0.36899999999999999</c:v>
                </c:pt>
                <c:pt idx="1">
                  <c:v>0.186</c:v>
                </c:pt>
                <c:pt idx="2">
                  <c:v>11.451000000000001</c:v>
                </c:pt>
                <c:pt idx="3">
                  <c:v>0.183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871334018030354E-2"/>
          <c:y val="2.132079833835018E-2"/>
          <c:w val="0.95080499448438516"/>
          <c:h val="0.80306241436542047"/>
        </c:manualLayout>
      </c:layout>
      <c:lineChart>
        <c:grouping val="standar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Структура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Аркуш1!$A$2:$A$5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67</c:v>
                </c:pt>
                <c:pt idx="1">
                  <c:v>44.5</c:v>
                </c:pt>
                <c:pt idx="2">
                  <c:v>53</c:v>
                </c:pt>
                <c:pt idx="3">
                  <c:v>53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Звільнено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Аркуш1!$A$2:$A$5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Відсоток</c:v>
                </c:pt>
              </c:strCache>
            </c:strRef>
          </c:tx>
          <c:spPr>
            <a:ln w="28575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1.8846665905892287E-2"/>
                  <c:y val="-0.1102224189433227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Аркуш1!$A$2:$A$5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Аркуш1!$D$2:$D$5</c:f>
              <c:numCache>
                <c:formatCode>0</c:formatCode>
                <c:ptCount val="4"/>
                <c:pt idx="0">
                  <c:v>22.388059701492537</c:v>
                </c:pt>
                <c:pt idx="1">
                  <c:v>31.460674157303369</c:v>
                </c:pt>
                <c:pt idx="2">
                  <c:v>0</c:v>
                </c:pt>
                <c:pt idx="3">
                  <c:v>15.09433962264151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3086320"/>
        <c:axId val="193086712"/>
      </c:lineChart>
      <c:catAx>
        <c:axId val="19308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93086712"/>
        <c:crosses val="autoZero"/>
        <c:auto val="1"/>
        <c:lblAlgn val="ctr"/>
        <c:lblOffset val="100"/>
        <c:noMultiLvlLbl val="0"/>
      </c:catAx>
      <c:valAx>
        <c:axId val="193086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93086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924034495688034"/>
          <c:y val="3.7508922448872368E-3"/>
          <c:w val="0.40163263967004126"/>
          <c:h val="0.976808065536882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Динаміка за 2018 місяців п.р.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>
              <a:outerShdw blurRad="88900" dist="2794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0066FF"/>
                    </a:solidFill>
                    <a:latin typeface="Arial Black" panose="020B0A0402010202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Лист1!$A$2:$A$16</c:f>
              <c:strCache>
                <c:ptCount val="15"/>
                <c:pt idx="0">
                  <c:v>кошти від перевиконання митних платежів</c:v>
                </c:pt>
                <c:pt idx="1">
                  <c:v>екологічний податок</c:v>
                </c:pt>
                <c:pt idx="2">
                  <c:v>акцизний податок</c:v>
                </c:pt>
                <c:pt idx="3">
                  <c:v>плата за землю</c:v>
                </c:pt>
                <c:pt idx="4">
                  <c:v>продаж майна та землі</c:v>
                </c:pt>
                <c:pt idx="5">
                  <c:v>кошти пайової участі в розвитку інфр-ри</c:v>
                </c:pt>
                <c:pt idx="6">
                  <c:v>ВСЬОГО ДОХОДІВ</c:v>
                </c:pt>
                <c:pt idx="7">
                  <c:v>плата за надання адмінпослуг</c:v>
                </c:pt>
                <c:pt idx="8">
                  <c:v>ПДФО</c:v>
                </c:pt>
                <c:pt idx="9">
                  <c:v>власні надходження бюджетних установ</c:v>
                </c:pt>
                <c:pt idx="10">
                  <c:v>єдиний податок</c:v>
                </c:pt>
                <c:pt idx="11">
                  <c:v>плата за оренду комун. майна</c:v>
                </c:pt>
                <c:pt idx="12">
                  <c:v>податок на прибуток підприємств</c:v>
                </c:pt>
                <c:pt idx="13">
                  <c:v>податок на нерухоме майно</c:v>
                </c:pt>
                <c:pt idx="14">
                  <c:v>рентна плата за природні ресурси</c:v>
                </c:pt>
              </c:strCache>
            </c:strRef>
          </c:cat>
          <c:val>
            <c:numRef>
              <c:f>Лист1!$B$2:$B$16</c:f>
              <c:numCache>
                <c:formatCode>#,##0</c:formatCode>
                <c:ptCount val="15"/>
                <c:pt idx="0">
                  <c:v>22</c:v>
                </c:pt>
                <c:pt idx="1">
                  <c:v>76</c:v>
                </c:pt>
                <c:pt idx="2">
                  <c:v>101</c:v>
                </c:pt>
                <c:pt idx="3">
                  <c:v>106</c:v>
                </c:pt>
                <c:pt idx="4">
                  <c:v>108</c:v>
                </c:pt>
                <c:pt idx="5" formatCode="General">
                  <c:v>111</c:v>
                </c:pt>
                <c:pt idx="6">
                  <c:v>114</c:v>
                </c:pt>
                <c:pt idx="7">
                  <c:v>121</c:v>
                </c:pt>
                <c:pt idx="8">
                  <c:v>127</c:v>
                </c:pt>
                <c:pt idx="9" formatCode="General">
                  <c:v>128</c:v>
                </c:pt>
                <c:pt idx="10">
                  <c:v>129</c:v>
                </c:pt>
                <c:pt idx="11">
                  <c:v>135</c:v>
                </c:pt>
                <c:pt idx="12">
                  <c:v>149</c:v>
                </c:pt>
                <c:pt idx="13" formatCode="General">
                  <c:v>161</c:v>
                </c:pt>
                <c:pt idx="14">
                  <c:v>209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3B6-48CB-A586-3AE6A2D223F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Динаміка  2017 до 2016</c:v>
                </c:pt>
              </c:strCache>
            </c:strRef>
          </c:tx>
          <c:spPr>
            <a:pattFill prst="wdDnDiag">
              <a:fgClr>
                <a:srgbClr val="FF5050"/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128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1D9-4F3A-B04B-457E42B2D96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1.1904761904761906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128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1D9-4F3A-B04B-457E42B2D96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FF5050"/>
                    </a:solidFill>
                    <a:latin typeface="Arial Black" panose="020B0A04020102020204" pitchFamily="34" charset="0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Лист1!$A$2:$A$16</c:f>
              <c:strCache>
                <c:ptCount val="15"/>
                <c:pt idx="0">
                  <c:v>кошти від перевиконання митних платежів</c:v>
                </c:pt>
                <c:pt idx="1">
                  <c:v>екологічний податок</c:v>
                </c:pt>
                <c:pt idx="2">
                  <c:v>акцизний податок</c:v>
                </c:pt>
                <c:pt idx="3">
                  <c:v>плата за землю</c:v>
                </c:pt>
                <c:pt idx="4">
                  <c:v>продаж майна та землі</c:v>
                </c:pt>
                <c:pt idx="5">
                  <c:v>кошти пайової участі в розвитку інфр-ри</c:v>
                </c:pt>
                <c:pt idx="6">
                  <c:v>ВСЬОГО ДОХОДІВ</c:v>
                </c:pt>
                <c:pt idx="7">
                  <c:v>плата за надання адмінпослуг</c:v>
                </c:pt>
                <c:pt idx="8">
                  <c:v>ПДФО</c:v>
                </c:pt>
                <c:pt idx="9">
                  <c:v>власні надходження бюджетних установ</c:v>
                </c:pt>
                <c:pt idx="10">
                  <c:v>єдиний податок</c:v>
                </c:pt>
                <c:pt idx="11">
                  <c:v>плата за оренду комун. майна</c:v>
                </c:pt>
                <c:pt idx="12">
                  <c:v>податок на прибуток підприємств</c:v>
                </c:pt>
                <c:pt idx="13">
                  <c:v>податок на нерухоме майно</c:v>
                </c:pt>
                <c:pt idx="14">
                  <c:v>рентна плата за природні ресурси</c:v>
                </c:pt>
              </c:strCache>
            </c:strRef>
          </c:cat>
          <c:val>
            <c:numRef>
              <c:f>Лист1!$C$2:$C$16</c:f>
              <c:numCache>
                <c:formatCode>#,##0</c:formatCode>
                <c:ptCount val="15"/>
                <c:pt idx="0" formatCode="0">
                  <c:v>128.17964856608137</c:v>
                </c:pt>
                <c:pt idx="1">
                  <c:v>93.998067741278675</c:v>
                </c:pt>
                <c:pt idx="2">
                  <c:v>114</c:v>
                </c:pt>
                <c:pt idx="3">
                  <c:v>115</c:v>
                </c:pt>
                <c:pt idx="4">
                  <c:v>175</c:v>
                </c:pt>
                <c:pt idx="5">
                  <c:v>144</c:v>
                </c:pt>
                <c:pt idx="6">
                  <c:v>134</c:v>
                </c:pt>
                <c:pt idx="7">
                  <c:v>151</c:v>
                </c:pt>
                <c:pt idx="8">
                  <c:v>144</c:v>
                </c:pt>
                <c:pt idx="9">
                  <c:v>118</c:v>
                </c:pt>
                <c:pt idx="10">
                  <c:v>142</c:v>
                </c:pt>
                <c:pt idx="11">
                  <c:v>123</c:v>
                </c:pt>
                <c:pt idx="12">
                  <c:v>92</c:v>
                </c:pt>
                <c:pt idx="13">
                  <c:v>209</c:v>
                </c:pt>
                <c:pt idx="14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A3B6-48CB-A586-3AE6A2D223F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2"/>
        <c:axId val="416757856"/>
        <c:axId val="416757464"/>
      </c:barChart>
      <c:catAx>
        <c:axId val="416757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lang="uk-UA" sz="1300" b="1" i="0" u="none" strike="noStrike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uk-UA"/>
          </a:p>
        </c:txPr>
        <c:crossAx val="416757464"/>
        <c:crosses val="autoZero"/>
        <c:auto val="1"/>
        <c:lblAlgn val="ctr"/>
        <c:lblOffset val="1000"/>
        <c:noMultiLvlLbl val="0"/>
      </c:catAx>
      <c:valAx>
        <c:axId val="416757464"/>
        <c:scaling>
          <c:orientation val="minMax"/>
        </c:scaling>
        <c:delete val="1"/>
        <c:axPos val="b"/>
        <c:numFmt formatCode="#,##0" sourceLinked="1"/>
        <c:majorTickMark val="none"/>
        <c:minorTickMark val="none"/>
        <c:tickLblPos val="nextTo"/>
        <c:crossAx val="416757856"/>
        <c:crossesAt val="1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dirty="0">
                <a:solidFill>
                  <a:schemeClr val="tx1"/>
                </a:solidFill>
              </a:rPr>
              <a:t>Динаміка надходжень окремих податків та платежів</a:t>
            </a:r>
            <a:r>
              <a:rPr lang="ru-RU" dirty="0">
                <a:solidFill>
                  <a:schemeClr val="tx1"/>
                </a:solidFill>
              </a:rPr>
              <a:t> за 2016-2018 роки</a:t>
            </a:r>
          </a:p>
        </c:rich>
      </c:tx>
      <c:layout>
        <c:manualLayout>
          <c:xMode val="edge"/>
          <c:yMode val="edge"/>
          <c:x val="8.1439587368806968E-3"/>
          <c:y val="1.111111111111111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2254481963062913E-3"/>
          <c:y val="9.97744094817134E-2"/>
          <c:w val="0.99377455180369367"/>
          <c:h val="0.746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2016</c:v>
                </c:pt>
              </c:strCache>
            </c:strRef>
          </c:tx>
          <c:spPr>
            <a:pattFill prst="pct50">
              <a:fgClr>
                <a:schemeClr val="accent3"/>
              </a:fgClr>
              <a:bgClr>
                <a:schemeClr val="bg1"/>
              </a:bgClr>
            </a:pattFill>
            <a:ln>
              <a:solidFill>
                <a:schemeClr val="bg2">
                  <a:lumMod val="75000"/>
                </a:schemeClr>
              </a:solidFill>
            </a:ln>
            <a:effectLst>
              <a:outerShdw blurRad="57150" dist="19050" dir="5400000" algn="ctr" rotWithShape="0">
                <a:srgbClr val="000000"/>
              </a:outerShdw>
            </a:effectLst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Аркуш1!$A$2:$A$4</c:f>
              <c:strCache>
                <c:ptCount val="3"/>
                <c:pt idx="0">
                  <c:v>Всього загальний фонд</c:v>
                </c:pt>
                <c:pt idx="1">
                  <c:v>ПДФО</c:v>
                </c:pt>
                <c:pt idx="2">
                  <c:v>Плата за землю</c:v>
                </c:pt>
              </c:strCache>
            </c:strRef>
          </c:cat>
          <c:val>
            <c:numRef>
              <c:f>Аркуш1!$B$2:$B$4</c:f>
              <c:numCache>
                <c:formatCode>0</c:formatCode>
                <c:ptCount val="3"/>
                <c:pt idx="0">
                  <c:v>155</c:v>
                </c:pt>
                <c:pt idx="1">
                  <c:v>152</c:v>
                </c:pt>
                <c:pt idx="2">
                  <c:v>157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A0-4401-8086-382B7C777DB2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2017</c:v>
                </c:pt>
              </c:strCache>
            </c:strRef>
          </c:tx>
          <c:spPr>
            <a:pattFill prst="plaid">
              <a:fgClr>
                <a:schemeClr val="accent2"/>
              </a:fgClr>
              <a:bgClr>
                <a:schemeClr val="bg1"/>
              </a:bgClr>
            </a:pattFill>
            <a:ln>
              <a:solidFill>
                <a:schemeClr val="accent2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Аркуш1!$A$2:$A$4</c:f>
              <c:strCache>
                <c:ptCount val="3"/>
                <c:pt idx="0">
                  <c:v>Всього загальний фонд</c:v>
                </c:pt>
                <c:pt idx="1">
                  <c:v>ПДФО</c:v>
                </c:pt>
                <c:pt idx="2">
                  <c:v>Плата за землю</c:v>
                </c:pt>
              </c:strCache>
            </c:strRef>
          </c:cat>
          <c:val>
            <c:numRef>
              <c:f>Аркуш1!$C$2:$C$4</c:f>
              <c:numCache>
                <c:formatCode>0</c:formatCode>
                <c:ptCount val="3"/>
                <c:pt idx="0">
                  <c:v>135</c:v>
                </c:pt>
                <c:pt idx="1">
                  <c:v>144</c:v>
                </c:pt>
                <c:pt idx="2">
                  <c:v>115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6A0-4401-8086-382B7C777DB2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2018</c:v>
                </c:pt>
              </c:strCache>
            </c:strRef>
          </c:tx>
          <c:spPr>
            <a:pattFill prst="solidDmnd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Аркуш1!$A$2:$A$4</c:f>
              <c:strCache>
                <c:ptCount val="3"/>
                <c:pt idx="0">
                  <c:v>Всього загальний фонд</c:v>
                </c:pt>
                <c:pt idx="1">
                  <c:v>ПДФО</c:v>
                </c:pt>
                <c:pt idx="2">
                  <c:v>Плата за землю</c:v>
                </c:pt>
              </c:strCache>
            </c:strRef>
          </c:cat>
          <c:val>
            <c:numRef>
              <c:f>Аркуш1!$D$2:$D$4</c:f>
              <c:numCache>
                <c:formatCode>0</c:formatCode>
                <c:ptCount val="3"/>
                <c:pt idx="0">
                  <c:v>124</c:v>
                </c:pt>
                <c:pt idx="1">
                  <c:v>127</c:v>
                </c:pt>
                <c:pt idx="2">
                  <c:v>106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6A0-4401-8086-382B7C777D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2"/>
        <c:axId val="416759816"/>
        <c:axId val="416760208"/>
      </c:barChart>
      <c:catAx>
        <c:axId val="416759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0208"/>
        <c:crosses val="autoZero"/>
        <c:auto val="1"/>
        <c:lblAlgn val="ctr"/>
        <c:lblOffset val="100"/>
        <c:noMultiLvlLbl val="0"/>
      </c:catAx>
      <c:valAx>
        <c:axId val="416760208"/>
        <c:scaling>
          <c:orientation val="minMax"/>
          <c:max val="180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416759816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ayout>
        <c:manualLayout>
          <c:xMode val="edge"/>
          <c:yMode val="edge"/>
          <c:x val="4.7540250082852641E-2"/>
          <c:y val="0.93453820355788864"/>
          <c:w val="0.28229337064575177"/>
          <c:h val="6.48186060075823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204344171691266E-2"/>
          <c:y val="2.5215373038611287E-2"/>
          <c:w val="0.96979565582830873"/>
          <c:h val="0.883317801602123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бюджетні установи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1966687656920138E-2"/>
                  <c:y val="0.320922929582325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5A7-4BC3-AAD7-55BE9D9C66A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0593871026153135E-2"/>
                  <c:y val="0.405738275257654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5A7-4BC3-AAD7-55BE9D9C66A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712645231383761E-2"/>
                  <c:y val="0.366769062379800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5A7-4BC3-AAD7-55BE9D9C66A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ctr" anchorCtr="0"/>
              <a:lstStyle/>
              <a:p>
                <a:pPr>
                  <a:defRPr sz="2800"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Аркуш1!$A$2:$A$4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Аркуш1!$B$2:$B$4</c:f>
              <c:numCache>
                <c:formatCode>General</c:formatCode>
                <c:ptCount val="3"/>
                <c:pt idx="0">
                  <c:v>30.3</c:v>
                </c:pt>
                <c:pt idx="1">
                  <c:v>32.700000000000003</c:v>
                </c:pt>
                <c:pt idx="2">
                  <c:v>31.3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88-4C06-9590-EA6C0F8F0D0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4"/>
        <c:gapDepth val="126"/>
        <c:shape val="cylinder"/>
        <c:axId val="416760992"/>
        <c:axId val="416761384"/>
        <c:axId val="0"/>
      </c:bar3DChart>
      <c:catAx>
        <c:axId val="41676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 algn="just">
              <a:defRPr sz="3200" b="1"/>
            </a:pPr>
            <a:endParaRPr lang="uk-UA"/>
          </a:p>
        </c:txPr>
        <c:crossAx val="416761384"/>
        <c:crosses val="autoZero"/>
        <c:auto val="1"/>
        <c:lblAlgn val="ctr"/>
        <c:lblOffset val="100"/>
        <c:noMultiLvlLbl val="0"/>
      </c:catAx>
      <c:valAx>
        <c:axId val="416761384"/>
        <c:scaling>
          <c:orientation val="minMax"/>
          <c:max val="33"/>
          <c:min val="25"/>
        </c:scaling>
        <c:delete val="1"/>
        <c:axPos val="l"/>
        <c:numFmt formatCode="General" sourceLinked="1"/>
        <c:majorTickMark val="out"/>
        <c:minorTickMark val="none"/>
        <c:tickLblPos val="nextTo"/>
        <c:crossAx val="416760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solidFill>
            <a:schemeClr val="accent1"/>
          </a:solidFill>
        </a:ln>
        <a:effectLst/>
        <a:sp3d contourW="9525">
          <a:contourClr>
            <a:schemeClr val="accent1"/>
          </a:contourClr>
        </a:sp3d>
      </c:spPr>
    </c:floor>
    <c:sideWall>
      <c:thickness val="0"/>
      <c:spPr>
        <a:solidFill>
          <a:srgbClr val="D3D3D3"/>
        </a:solidFill>
        <a:ln>
          <a:noFill/>
        </a:ln>
        <a:effectLst/>
        <a:sp3d/>
      </c:spPr>
    </c:sideWall>
    <c:backWall>
      <c:thickness val="0"/>
      <c:spPr>
        <a:solidFill>
          <a:srgbClr val="D3D3D3"/>
        </a:solidFill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Видатки розвитку</c:v>
                </c:pt>
              </c:strCache>
            </c:strRef>
          </c:tx>
          <c:spPr>
            <a:pattFill prst="pct10">
              <a:fgClr>
                <a:schemeClr val="bg1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2015 р.</c:v>
                </c:pt>
                <c:pt idx="1">
                  <c:v>2016 р.</c:v>
                </c:pt>
                <c:pt idx="2">
                  <c:v>2017 р.</c:v>
                </c:pt>
                <c:pt idx="3">
                  <c:v>2018 р.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3.6</c:v>
                </c:pt>
                <c:pt idx="1">
                  <c:v>4.5999999999999996</c:v>
                </c:pt>
                <c:pt idx="2">
                  <c:v>6.1</c:v>
                </c:pt>
                <c:pt idx="3">
                  <c:v>7.4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503-4560-B416-4CBB7E223484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Стовпець2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24E-4599-B012-BB078FA63A9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F7A-4F2C-A936-A043DA6BE4A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Аркуш1!$A$2:$A$5</c:f>
              <c:strCache>
                <c:ptCount val="4"/>
                <c:pt idx="0">
                  <c:v>2015 р.</c:v>
                </c:pt>
                <c:pt idx="1">
                  <c:v>2016 р.</c:v>
                </c:pt>
                <c:pt idx="2">
                  <c:v>2017 р.</c:v>
                </c:pt>
                <c:pt idx="3">
                  <c:v>2018 р.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14.299999999999999</c:v>
                </c:pt>
                <c:pt idx="1">
                  <c:v>18</c:v>
                </c:pt>
                <c:pt idx="2">
                  <c:v>24.9</c:v>
                </c:pt>
                <c:pt idx="3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4E-4599-B012-BB078FA63A9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16762168"/>
        <c:axId val="416762560"/>
        <c:axId val="0"/>
      </c:bar3DChart>
      <c:catAx>
        <c:axId val="41676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2560"/>
        <c:crosses val="autoZero"/>
        <c:auto val="1"/>
        <c:lblAlgn val="ctr"/>
        <c:lblOffset val="100"/>
        <c:noMultiLvlLbl val="0"/>
      </c:catAx>
      <c:valAx>
        <c:axId val="416762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2168"/>
        <c:crosses val="autoZero"/>
        <c:crossBetween val="between"/>
      </c:valAx>
      <c:spPr>
        <a:solidFill>
          <a:srgbClr val="777777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rgbClr val="5A5A5A"/>
    </a:solidFill>
    <a:ln>
      <a:solidFill>
        <a:schemeClr val="accent1"/>
      </a:solidFill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Дефіцит</a:t>
            </a:r>
            <a:r>
              <a:rPr lang="uk-UA" sz="2400" baseline="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місцевих</a:t>
            </a:r>
            <a:r>
              <a:rPr lang="uk-UA" sz="2400" baseline="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бюджетів на зарплату і додаткові трансферти з держбюджету на його покриття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>
        <c:manualLayout>
          <c:layoutTarget val="inner"/>
          <c:xMode val="edge"/>
          <c:yMode val="edge"/>
          <c:x val="2.0143893922163727E-2"/>
          <c:y val="0.20952502876696652"/>
          <c:w val="0.95333590648341959"/>
          <c:h val="0.62442707046852497"/>
        </c:manualLayout>
      </c:layout>
      <c:lineChart>
        <c:grouping val="standar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додаткові міжбюджетні трансферти з державного бюджету</c:v>
                </c:pt>
              </c:strCache>
            </c:strRef>
          </c:tx>
          <c:spPr>
            <a:ln w="44450" cap="rnd">
              <a:solidFill>
                <a:schemeClr val="accent1"/>
              </a:solidFill>
              <a:prstDash val="dash"/>
              <a:bevel/>
              <a:headEnd type="none" w="lg" len="med"/>
              <a:tailEnd type="none" w="lg" len="med"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solidFill>
                  <a:schemeClr val="accent1"/>
                </a:solidFill>
                <a:headEnd type="diamond"/>
                <a:tailEnd type="diamond"/>
              </a:ln>
              <a:effectLst/>
            </c:spPr>
          </c:marker>
          <c:dPt>
            <c:idx val="0"/>
            <c:marker>
              <c:symbol val="circle"/>
              <c:size val="17"/>
              <c:spPr>
                <a:solidFill>
                  <a:schemeClr val="accent1"/>
                </a:solidFill>
                <a:ln w="15875" cap="rnd">
                  <a:solidFill>
                    <a:schemeClr val="accent1"/>
                  </a:solidFill>
                  <a:prstDash val="solid"/>
                  <a:miter lim="800000"/>
                  <a:headEnd type="diamond"/>
                  <a:tailEnd type="diamond"/>
                </a:ln>
                <a:effectLst/>
              </c:spPr>
            </c:marker>
            <c:bubble3D val="0"/>
          </c:dPt>
          <c:dPt>
            <c:idx val="1"/>
            <c:marker>
              <c:symbol val="circle"/>
              <c:size val="17"/>
              <c:spPr>
                <a:solidFill>
                  <a:schemeClr val="accent1"/>
                </a:solidFill>
                <a:ln cap="rnd">
                  <a:solidFill>
                    <a:schemeClr val="accent1"/>
                  </a:solidFill>
                  <a:bevel/>
                  <a:headEnd type="diamond"/>
                  <a:tailEnd type="diamond"/>
                </a:ln>
                <a:effectLst/>
              </c:spPr>
            </c:marker>
            <c:bubble3D val="0"/>
          </c:dPt>
          <c:dLbls>
            <c:dLbl>
              <c:idx val="0"/>
              <c:layout>
                <c:manualLayout>
                  <c:x val="1.7822543834435663E-2"/>
                  <c:y val="-4.664484752276811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28C-448C-AB87-90012E9079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429469160027945E-2"/>
                  <c:y val="-6.137479937206331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198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28C-448C-AB87-90012E9079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940795633980808E-3"/>
                  <c:y val="-7.72192735663207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223   </a:t>
                    </a:r>
                    <a:r>
                      <a:rPr lang="ru-RU" sz="2000" i="1" dirty="0" smtClean="0">
                        <a:solidFill>
                          <a:srgbClr val="C00000"/>
                        </a:solidFill>
                      </a:rPr>
                      <a:t>(</a:t>
                    </a:r>
                    <a:r>
                      <a:rPr lang="ru-RU" sz="2800" i="1" dirty="0" smtClean="0">
                        <a:solidFill>
                          <a:srgbClr val="C00000"/>
                        </a:solidFill>
                      </a:rPr>
                      <a:t>- </a:t>
                    </a:r>
                    <a:r>
                      <a:rPr lang="ru-RU" sz="2000" i="1" dirty="0" smtClean="0">
                        <a:solidFill>
                          <a:srgbClr val="C00000"/>
                        </a:solidFill>
                      </a:rPr>
                      <a:t>27 % </a:t>
                    </a:r>
                    <a:r>
                      <a:rPr lang="ru-RU" sz="1800" dirty="0" smtClean="0">
                        <a:solidFill>
                          <a:srgbClr val="C00000"/>
                        </a:solidFill>
                      </a:rPr>
                      <a:t>до 2016 р.</a:t>
                    </a:r>
                    <a:r>
                      <a:rPr lang="ru-RU" sz="1800" i="1" dirty="0" smtClean="0">
                        <a:solidFill>
                          <a:srgbClr val="C00000"/>
                        </a:solidFill>
                      </a:rPr>
                      <a:t>)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628C-448C-AB87-90012E907945}"/>
                </c:ext>
                <c:ext xmlns:c15="http://schemas.microsoft.com/office/drawing/2012/chart" uri="{CE6537A1-D6FC-4f65-9D91-7224C49458BB}">
                  <c15:layout>
                    <c:manualLayout>
                      <c:w val="0.23219898464244504"/>
                      <c:h val="6.1773219912162856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bevel/>
                      <a:headEnd type="diamond"/>
                    </a:ln>
                    <a:effectLst/>
                  </c:spPr>
                </c15:leaderLines>
              </c:ext>
            </c:extLst>
          </c:dLbls>
          <c:cat>
            <c:numRef>
              <c:f>Аркуш1!$A$2:$A$4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Аркуш1!$B$2:$B$4</c:f>
              <c:numCache>
                <c:formatCode>General</c:formatCode>
                <c:ptCount val="3"/>
                <c:pt idx="0">
                  <c:v>309</c:v>
                </c:pt>
                <c:pt idx="1">
                  <c:v>167</c:v>
                </c:pt>
                <c:pt idx="2">
                  <c:v>180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28C-448C-AB87-90012E907945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дефіцит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4.1568120641212097E-2"/>
                  <c:y val="-0.1077042327884638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405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28C-448C-AB87-90012E9079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5810310960901199E-2"/>
                  <c:y val="-8.6163386230770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28C-448C-AB87-90012E9079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186367565459769E-4"/>
                  <c:y val="-6.92820006144985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577  </a:t>
                    </a:r>
                    <a:r>
                      <a:rPr lang="ru-RU" sz="2000" i="1" dirty="0" smtClean="0">
                        <a:solidFill>
                          <a:srgbClr val="C00000"/>
                        </a:solidFill>
                      </a:rPr>
                      <a:t>(+ 42 % </a:t>
                    </a:r>
                    <a:r>
                      <a:rPr lang="ru-RU" sz="1800" dirty="0" smtClean="0">
                        <a:solidFill>
                          <a:srgbClr val="C00000"/>
                        </a:solidFill>
                      </a:rPr>
                      <a:t>до</a:t>
                    </a:r>
                    <a:r>
                      <a:rPr lang="ru-RU" sz="1800" baseline="0" dirty="0" smtClean="0">
                        <a:solidFill>
                          <a:srgbClr val="C00000"/>
                        </a:solidFill>
                      </a:rPr>
                      <a:t> 2016 р</a:t>
                    </a:r>
                    <a:r>
                      <a:rPr lang="ru-RU" sz="1800" i="1" baseline="0" dirty="0" smtClean="0">
                        <a:solidFill>
                          <a:srgbClr val="C00000"/>
                        </a:solidFill>
                      </a:rPr>
                      <a:t>.</a:t>
                    </a:r>
                    <a:r>
                      <a:rPr lang="ru-RU" sz="1800" i="1" dirty="0" smtClean="0">
                        <a:solidFill>
                          <a:srgbClr val="C00000"/>
                        </a:solidFill>
                      </a:rPr>
                      <a:t>)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28C-448C-AB87-90012E907945}"/>
                </c:ext>
                <c:ext xmlns:c15="http://schemas.microsoft.com/office/drawing/2012/chart" uri="{CE6537A1-D6FC-4f65-9D91-7224C49458BB}">
                  <c15:layout>
                    <c:manualLayout>
                      <c:w val="0.23010534313713185"/>
                      <c:h val="0.1131504196061184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Аркуш1!$A$2:$A$4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Аркуш1!$C$2:$C$4</c:f>
              <c:numCache>
                <c:formatCode>General</c:formatCode>
                <c:ptCount val="3"/>
                <c:pt idx="0">
                  <c:v>423</c:v>
                </c:pt>
                <c:pt idx="1">
                  <c:v>470</c:v>
                </c:pt>
                <c:pt idx="2">
                  <c:v>578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28C-448C-AB87-90012E90794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16763736"/>
        <c:axId val="416764128"/>
      </c:lineChart>
      <c:catAx>
        <c:axId val="416763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4128"/>
        <c:crosses val="autoZero"/>
        <c:auto val="1"/>
        <c:lblAlgn val="ctr"/>
        <c:lblOffset val="100"/>
        <c:noMultiLvlLbl val="0"/>
      </c:catAx>
      <c:valAx>
        <c:axId val="4167641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16763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320121971402354"/>
          <c:y val="0"/>
          <c:w val="0.35750621252820186"/>
          <c:h val="0.9875939746662102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Аркуш1!$A$2:$A$11</c:f>
              <c:strCache>
                <c:ptCount val="10"/>
                <c:pt idx="0">
                  <c:v>Мостиський район  разом з ОТГ</c:v>
                </c:pt>
                <c:pt idx="1">
                  <c:v>м. Червоноград</c:v>
                </c:pt>
                <c:pt idx="2">
                  <c:v>Радехiвський район</c:v>
                </c:pt>
                <c:pt idx="3">
                  <c:v>Сколiвський район разом з ОТГ</c:v>
                </c:pt>
                <c:pt idx="4">
                  <c:v>м. Борислав</c:v>
                </c:pt>
                <c:pt idx="5">
                  <c:v>Старосамбiрський район разом з ОТГ</c:v>
                </c:pt>
                <c:pt idx="6">
                  <c:v>Самбiрський район разом з ОТГ</c:v>
                </c:pt>
                <c:pt idx="7">
                  <c:v>Туркiвський район</c:v>
                </c:pt>
                <c:pt idx="8">
                  <c:v>м. Самбiр</c:v>
                </c:pt>
                <c:pt idx="9">
                  <c:v>м. Дрогобич</c:v>
                </c:pt>
              </c:strCache>
            </c:strRef>
          </c:cat>
          <c:val>
            <c:numRef>
              <c:f>Аркуш1!$B$2:$B$11</c:f>
              <c:numCache>
                <c:formatCode>0.0</c:formatCode>
                <c:ptCount val="10"/>
                <c:pt idx="0">
                  <c:v>13.8</c:v>
                </c:pt>
                <c:pt idx="1">
                  <c:v>15.2987</c:v>
                </c:pt>
                <c:pt idx="2">
                  <c:v>17.054200000000002</c:v>
                </c:pt>
                <c:pt idx="3">
                  <c:v>25.953299999999999</c:v>
                </c:pt>
                <c:pt idx="4">
                  <c:v>30.766999999999996</c:v>
                </c:pt>
                <c:pt idx="5">
                  <c:v>35.915300000000002</c:v>
                </c:pt>
                <c:pt idx="6">
                  <c:v>38.469900000000003</c:v>
                </c:pt>
                <c:pt idx="7">
                  <c:v>44.032000000000004</c:v>
                </c:pt>
                <c:pt idx="8">
                  <c:v>50.431399999999996</c:v>
                </c:pt>
                <c:pt idx="9">
                  <c:v>61.570799999999991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38-4BA5-B237-FE3F28C3057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16764912"/>
        <c:axId val="416765304"/>
      </c:barChart>
      <c:catAx>
        <c:axId val="416764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5304"/>
        <c:crosses val="autoZero"/>
        <c:auto val="1"/>
        <c:lblAlgn val="ctr"/>
        <c:lblOffset val="700"/>
        <c:noMultiLvlLbl val="0"/>
      </c:catAx>
      <c:valAx>
        <c:axId val="416765304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41676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146653543307089E-2"/>
          <c:y val="8.9647385392978035E-2"/>
          <c:w val="0.95485334645669295"/>
          <c:h val="0.587091255015485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Аркуш1!$C$1</c:f>
              <c:strCache>
                <c:ptCount val="1"/>
                <c:pt idx="0">
                  <c:v>Динаміка за 2018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1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264F-48A1-8005-DF553A1B4394}"/>
              </c:ext>
            </c:extLst>
          </c:dPt>
          <c:dLbls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348C4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Аркуш1!$B$2:$B$31</c:f>
              <c:strCache>
                <c:ptCount val="30"/>
                <c:pt idx="0">
                  <c:v>Старосамбірс. р-н</c:v>
                </c:pt>
                <c:pt idx="1">
                  <c:v>м. Дрогобич</c:v>
                </c:pt>
                <c:pt idx="2">
                  <c:v>м. Борислав</c:v>
                </c:pt>
                <c:pt idx="3">
                  <c:v>Мостиський р-н</c:v>
                </c:pt>
                <c:pt idx="4">
                  <c:v>м. Самбiр</c:v>
                </c:pt>
                <c:pt idx="5">
                  <c:v>м. Трускавець</c:v>
                </c:pt>
                <c:pt idx="6">
                  <c:v>Жидачівський р-н</c:v>
                </c:pt>
                <c:pt idx="7">
                  <c:v>Самбірський р-н</c:v>
                </c:pt>
                <c:pt idx="8">
                  <c:v>Жовківський р-н</c:v>
                </c:pt>
                <c:pt idx="9">
                  <c:v>Туркiвський р-н</c:v>
                </c:pt>
                <c:pt idx="10">
                  <c:v>Яворiвський р-н</c:v>
                </c:pt>
                <c:pt idx="11">
                  <c:v>Золочiвський р-н</c:v>
                </c:pt>
                <c:pt idx="12">
                  <c:v>Городоцький р-н</c:v>
                </c:pt>
                <c:pt idx="13">
                  <c:v>Миколаївський р-н</c:v>
                </c:pt>
                <c:pt idx="14">
                  <c:v>м. Стрий</c:v>
                </c:pt>
                <c:pt idx="15">
                  <c:v>Кам. Бузький р-н</c:v>
                </c:pt>
                <c:pt idx="16">
                  <c:v>Стрийський р-н</c:v>
                </c:pt>
                <c:pt idx="17">
                  <c:v>м. Червоноград</c:v>
                </c:pt>
                <c:pt idx="18">
                  <c:v>ВСЬОГО ПО ОБЛАСТІ</c:v>
                </c:pt>
                <c:pt idx="19">
                  <c:v>м. Львiв</c:v>
                </c:pt>
                <c:pt idx="20">
                  <c:v>м. Моршин</c:v>
                </c:pt>
                <c:pt idx="21">
                  <c:v>Пустомитівський р-н</c:v>
                </c:pt>
                <c:pt idx="22">
                  <c:v>Перемишлянський р-н</c:v>
                </c:pt>
                <c:pt idx="23">
                  <c:v>Бродівський р-н</c:v>
                </c:pt>
                <c:pt idx="24">
                  <c:v>Буський р-н</c:v>
                </c:pt>
                <c:pt idx="25">
                  <c:v>Сокальський р-н</c:v>
                </c:pt>
                <c:pt idx="26">
                  <c:v>Радехівський р-н</c:v>
                </c:pt>
                <c:pt idx="27">
                  <c:v>Сколівський р-н</c:v>
                </c:pt>
                <c:pt idx="28">
                  <c:v>Дрогобицький р-н</c:v>
                </c:pt>
                <c:pt idx="29">
                  <c:v>м. Новий Роздiл</c:v>
                </c:pt>
              </c:strCache>
            </c:strRef>
          </c:cat>
          <c:val>
            <c:numRef>
              <c:f>Аркуш1!$C$2:$C$31</c:f>
              <c:numCache>
                <c:formatCode>0</c:formatCode>
                <c:ptCount val="30"/>
                <c:pt idx="0">
                  <c:v>108.90340205654503</c:v>
                </c:pt>
                <c:pt idx="1">
                  <c:v>111.57669626528852</c:v>
                </c:pt>
                <c:pt idx="2">
                  <c:v>112.81732577064847</c:v>
                </c:pt>
                <c:pt idx="3">
                  <c:v>114.40552751969761</c:v>
                </c:pt>
                <c:pt idx="4">
                  <c:v>114.57857286740875</c:v>
                </c:pt>
                <c:pt idx="5">
                  <c:v>114.96094225527524</c:v>
                </c:pt>
                <c:pt idx="6">
                  <c:v>116.11918554026575</c:v>
                </c:pt>
                <c:pt idx="7">
                  <c:v>116.48658422541456</c:v>
                </c:pt>
                <c:pt idx="8">
                  <c:v>117.08336285780898</c:v>
                </c:pt>
                <c:pt idx="9">
                  <c:v>117.89564649708517</c:v>
                </c:pt>
                <c:pt idx="10">
                  <c:v>119.5783720859924</c:v>
                </c:pt>
                <c:pt idx="11">
                  <c:v>120.01611075173399</c:v>
                </c:pt>
                <c:pt idx="12">
                  <c:v>120.30527216162793</c:v>
                </c:pt>
                <c:pt idx="13">
                  <c:v>120.72481233811389</c:v>
                </c:pt>
                <c:pt idx="14">
                  <c:v>120.90632496228253</c:v>
                </c:pt>
                <c:pt idx="15">
                  <c:v>122.14017099843464</c:v>
                </c:pt>
                <c:pt idx="16">
                  <c:v>122.20353652923821</c:v>
                </c:pt>
                <c:pt idx="17">
                  <c:v>122.70798389449963</c:v>
                </c:pt>
                <c:pt idx="18">
                  <c:v>123.73865282287477</c:v>
                </c:pt>
                <c:pt idx="19">
                  <c:v>124.04754364484482</c:v>
                </c:pt>
                <c:pt idx="20">
                  <c:v>124.63996759026135</c:v>
                </c:pt>
                <c:pt idx="21">
                  <c:v>124.85230532031066</c:v>
                </c:pt>
                <c:pt idx="22">
                  <c:v>125.28509034616737</c:v>
                </c:pt>
                <c:pt idx="23">
                  <c:v>126.87470532242617</c:v>
                </c:pt>
                <c:pt idx="24">
                  <c:v>127.10767401694318</c:v>
                </c:pt>
                <c:pt idx="25">
                  <c:v>132.80032323788467</c:v>
                </c:pt>
                <c:pt idx="26">
                  <c:v>133.45003510144102</c:v>
                </c:pt>
                <c:pt idx="27">
                  <c:v>138.52673547074417</c:v>
                </c:pt>
                <c:pt idx="28">
                  <c:v>139.57510836179711</c:v>
                </c:pt>
                <c:pt idx="29">
                  <c:v>142.34624986862917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4F-48A1-8005-DF553A1B439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1"/>
        <c:axId val="416766088"/>
        <c:axId val="416766480"/>
      </c:barChart>
      <c:scatterChart>
        <c:scatterStyle val="smoothMarker"/>
        <c:varyColors val="0"/>
        <c:ser>
          <c:idx val="1"/>
          <c:order val="1"/>
          <c:tx>
            <c:strRef>
              <c:f>Аркуш1!$D$1</c:f>
              <c:strCache>
                <c:ptCount val="1"/>
                <c:pt idx="0">
                  <c:v>Середня динаміка за 2016-2018 рр</c:v>
                </c:pt>
              </c:strCache>
            </c:strRef>
          </c:tx>
          <c:spPr>
            <a:ln w="60325" cap="flat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82550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348C4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>
                <c:manualLayout>
                  <c:x val="-2.261204068241485E-2"/>
                  <c:y val="-4.76523662686610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BA7-47D8-B5E0-7749F86E3BB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t" anchorCtr="0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Аркуш1!$B$2:$B$31</c:f>
              <c:strCache>
                <c:ptCount val="30"/>
                <c:pt idx="0">
                  <c:v>Старосамбірс. р-н</c:v>
                </c:pt>
                <c:pt idx="1">
                  <c:v>м. Дрогобич</c:v>
                </c:pt>
                <c:pt idx="2">
                  <c:v>м. Борислав</c:v>
                </c:pt>
                <c:pt idx="3">
                  <c:v>Мостиський р-н</c:v>
                </c:pt>
                <c:pt idx="4">
                  <c:v>м. Самбiр</c:v>
                </c:pt>
                <c:pt idx="5">
                  <c:v>м. Трускавець</c:v>
                </c:pt>
                <c:pt idx="6">
                  <c:v>Жидачівський р-н</c:v>
                </c:pt>
                <c:pt idx="7">
                  <c:v>Самбірський р-н</c:v>
                </c:pt>
                <c:pt idx="8">
                  <c:v>Жовківський р-н</c:v>
                </c:pt>
                <c:pt idx="9">
                  <c:v>Туркiвський р-н</c:v>
                </c:pt>
                <c:pt idx="10">
                  <c:v>Яворiвський р-н</c:v>
                </c:pt>
                <c:pt idx="11">
                  <c:v>Золочiвський р-н</c:v>
                </c:pt>
                <c:pt idx="12">
                  <c:v>Городоцький р-н</c:v>
                </c:pt>
                <c:pt idx="13">
                  <c:v>Миколаївський р-н</c:v>
                </c:pt>
                <c:pt idx="14">
                  <c:v>м. Стрий</c:v>
                </c:pt>
                <c:pt idx="15">
                  <c:v>Кам. Бузький р-н</c:v>
                </c:pt>
                <c:pt idx="16">
                  <c:v>Стрийський р-н</c:v>
                </c:pt>
                <c:pt idx="17">
                  <c:v>м. Червоноград</c:v>
                </c:pt>
                <c:pt idx="18">
                  <c:v>ВСЬОГО ПО ОБЛАСТІ</c:v>
                </c:pt>
                <c:pt idx="19">
                  <c:v>м. Львiв</c:v>
                </c:pt>
                <c:pt idx="20">
                  <c:v>м. Моршин</c:v>
                </c:pt>
                <c:pt idx="21">
                  <c:v>Пустомитівський р-н</c:v>
                </c:pt>
                <c:pt idx="22">
                  <c:v>Перемишлянський р-н</c:v>
                </c:pt>
                <c:pt idx="23">
                  <c:v>Бродівський р-н</c:v>
                </c:pt>
                <c:pt idx="24">
                  <c:v>Буський р-н</c:v>
                </c:pt>
                <c:pt idx="25">
                  <c:v>Сокальський р-н</c:v>
                </c:pt>
                <c:pt idx="26">
                  <c:v>Радехівський р-н</c:v>
                </c:pt>
                <c:pt idx="27">
                  <c:v>Сколівський р-н</c:v>
                </c:pt>
                <c:pt idx="28">
                  <c:v>Дрогобицький р-н</c:v>
                </c:pt>
                <c:pt idx="29">
                  <c:v>м. Новий Роздiл</c:v>
                </c:pt>
              </c:strCache>
            </c:strRef>
          </c:xVal>
          <c:yVal>
            <c:numRef>
              <c:f>Аркуш1!$D$2:$D$31</c:f>
              <c:numCache>
                <c:formatCode>0</c:formatCode>
                <c:ptCount val="30"/>
                <c:pt idx="0">
                  <c:v>133.76992981181198</c:v>
                </c:pt>
                <c:pt idx="1">
                  <c:v>132.96295726539347</c:v>
                </c:pt>
                <c:pt idx="2">
                  <c:v>138.28450035552211</c:v>
                </c:pt>
                <c:pt idx="3">
                  <c:v>135.47697299147418</c:v>
                </c:pt>
                <c:pt idx="4">
                  <c:v>132.80170224845446</c:v>
                </c:pt>
                <c:pt idx="5">
                  <c:v>135.92112430395119</c:v>
                </c:pt>
                <c:pt idx="6">
                  <c:v>139.86564173516493</c:v>
                </c:pt>
                <c:pt idx="7">
                  <c:v>146.33562930476845</c:v>
                </c:pt>
                <c:pt idx="8">
                  <c:v>137.43750291746872</c:v>
                </c:pt>
                <c:pt idx="9">
                  <c:v>137.46782450145781</c:v>
                </c:pt>
                <c:pt idx="10">
                  <c:v>142.13676128558046</c:v>
                </c:pt>
                <c:pt idx="11">
                  <c:v>140.51122809295691</c:v>
                </c:pt>
                <c:pt idx="12">
                  <c:v>148.46542175813883</c:v>
                </c:pt>
                <c:pt idx="13">
                  <c:v>135.29843088174013</c:v>
                </c:pt>
                <c:pt idx="14">
                  <c:v>137.1986083534579</c:v>
                </c:pt>
                <c:pt idx="15">
                  <c:v>134.89823606380949</c:v>
                </c:pt>
                <c:pt idx="16">
                  <c:v>137.9248333976885</c:v>
                </c:pt>
                <c:pt idx="17">
                  <c:v>131.03822918621628</c:v>
                </c:pt>
                <c:pt idx="18">
                  <c:v>137.39592490113333</c:v>
                </c:pt>
                <c:pt idx="19">
                  <c:v>136.30287955258754</c:v>
                </c:pt>
                <c:pt idx="20">
                  <c:v>146.5813740515479</c:v>
                </c:pt>
                <c:pt idx="21">
                  <c:v>143.80210747992442</c:v>
                </c:pt>
                <c:pt idx="22">
                  <c:v>147.27475228329016</c:v>
                </c:pt>
                <c:pt idx="23">
                  <c:v>146.34198281656879</c:v>
                </c:pt>
                <c:pt idx="24">
                  <c:v>141.97362568626281</c:v>
                </c:pt>
                <c:pt idx="25">
                  <c:v>134.9677184888711</c:v>
                </c:pt>
                <c:pt idx="26">
                  <c:v>142.86356293100417</c:v>
                </c:pt>
                <c:pt idx="27">
                  <c:v>158.14891198112136</c:v>
                </c:pt>
                <c:pt idx="28">
                  <c:v>148.61309230288376</c:v>
                </c:pt>
                <c:pt idx="29">
                  <c:v>141.11432074617858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EE3-4148-BBB3-E1C760DA4E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766088"/>
        <c:axId val="416766480"/>
      </c:scatterChart>
      <c:catAx>
        <c:axId val="416766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780000" spcFirstLastPara="1" vertOverflow="ellipsis" wrap="square" anchor="t" anchorCtr="0"/>
          <a:lstStyle/>
          <a:p>
            <a:pPr>
              <a:defRPr sz="15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6480"/>
        <c:crosses val="autoZero"/>
        <c:auto val="1"/>
        <c:lblAlgn val="ctr"/>
        <c:lblOffset val="100"/>
        <c:noMultiLvlLbl val="0"/>
      </c:catAx>
      <c:valAx>
        <c:axId val="416766480"/>
        <c:scaling>
          <c:orientation val="minMax"/>
          <c:max val="160"/>
          <c:min val="100"/>
        </c:scaling>
        <c:delete val="0"/>
        <c:axPos val="l"/>
        <c:numFmt formatCode="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1676608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</c:legendEntry>
      <c:layout>
        <c:manualLayout>
          <c:xMode val="edge"/>
          <c:yMode val="edge"/>
          <c:x val="7.0843175853018388E-3"/>
          <c:y val="0.92871057938610357"/>
          <c:w val="0.58583128280839902"/>
          <c:h val="4.8375769445367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2.42948E-5</cdr:x>
      <cdr:y>0.05984</cdr:y>
    </cdr:from>
    <cdr:to>
      <cdr:x>0.11981</cdr:x>
      <cdr:y>0.15543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5" y="373218"/>
          <a:ext cx="1355940" cy="5961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2400" b="1" dirty="0"/>
            <a:t>м</a:t>
          </a:r>
          <a:r>
            <a:rPr lang="uk-UA" sz="2400" b="1" dirty="0" smtClean="0"/>
            <a:t>лрд грн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0.19388</cdr:x>
      <cdr:y>0.07402</cdr:y>
    </cdr:from>
    <cdr:to>
      <cdr:x>0.76105</cdr:x>
      <cdr:y>0.33966</cdr:y>
    </cdr:to>
    <cdr:sp macro="" textlink="">
      <cdr:nvSpPr>
        <cdr:cNvPr id="7" name="Стрілка кутом 6"/>
        <cdr:cNvSpPr/>
      </cdr:nvSpPr>
      <cdr:spPr>
        <a:xfrm xmlns:a="http://schemas.openxmlformats.org/drawingml/2006/main">
          <a:off x="2194588" y="461651"/>
          <a:ext cx="6419972" cy="1656756"/>
        </a:xfrm>
        <a:prstGeom xmlns:a="http://schemas.openxmlformats.org/drawingml/2006/main" prst="bentArrow">
          <a:avLst>
            <a:gd name="adj1" fmla="val 8835"/>
            <a:gd name="adj2" fmla="val 13861"/>
            <a:gd name="adj3" fmla="val 25000"/>
            <a:gd name="adj4" fmla="val 43750"/>
          </a:avLst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0.44728</cdr:x>
      <cdr:y>0.80169</cdr:y>
    </cdr:from>
    <cdr:to>
      <cdr:x>0.60119</cdr:x>
      <cdr:y>0.87422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062888" y="5000001"/>
          <a:ext cx="1742173" cy="452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0.42304</cdr:x>
      <cdr:y>0.78111</cdr:y>
    </cdr:from>
    <cdr:to>
      <cdr:x>0.58531</cdr:x>
      <cdr:y>0.88425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788569" y="4871674"/>
          <a:ext cx="1836790" cy="6432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800" b="1" dirty="0">
              <a:solidFill>
                <a:schemeClr val="accent1"/>
              </a:solidFill>
            </a:rPr>
            <a:t>у</a:t>
          </a:r>
          <a:r>
            <a:rPr lang="uk-UA" sz="2800" b="1" dirty="0" smtClean="0">
              <a:solidFill>
                <a:schemeClr val="accent1"/>
              </a:solidFill>
            </a:rPr>
            <a:t> 2,4 </a:t>
          </a:r>
          <a:r>
            <a:rPr lang="uk-UA" sz="2800" b="1" dirty="0" err="1" smtClean="0">
              <a:solidFill>
                <a:schemeClr val="accent1"/>
              </a:solidFill>
            </a:rPr>
            <a:t>раза</a:t>
          </a:r>
          <a:endParaRPr lang="ru-RU" sz="28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0.18984</cdr:x>
      <cdr:y>0.71225</cdr:y>
    </cdr:from>
    <cdr:to>
      <cdr:x>0.87008</cdr:x>
      <cdr:y>0.88671</cdr:y>
    </cdr:to>
    <cdr:sp macro="" textlink="">
      <cdr:nvSpPr>
        <cdr:cNvPr id="4" name="Розгорнута стрілка 3"/>
        <cdr:cNvSpPr>
          <a:spLocks xmlns:a="http://schemas.openxmlformats.org/drawingml/2006/main"/>
        </cdr:cNvSpPr>
      </cdr:nvSpPr>
      <cdr:spPr>
        <a:xfrm xmlns:a="http://schemas.openxmlformats.org/drawingml/2006/main" rot="10800000">
          <a:off x="2148914" y="4442193"/>
          <a:ext cx="7699818" cy="1088072"/>
        </a:xfrm>
        <a:prstGeom xmlns:a="http://schemas.openxmlformats.org/drawingml/2006/main" prst="uturnArrow">
          <a:avLst>
            <a:gd name="adj1" fmla="val 16178"/>
            <a:gd name="adj2" fmla="val 22638"/>
            <a:gd name="adj3" fmla="val 25000"/>
            <a:gd name="adj4" fmla="val 44889"/>
            <a:gd name="adj5" fmla="val 96650"/>
          </a:avLst>
        </a:prstGeom>
        <a:pattFill xmlns:a="http://schemas.openxmlformats.org/drawingml/2006/main" prst="dkDnDiag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ln xmlns:a="http://schemas.openxmlformats.org/drawingml/2006/main" w="19050">
          <a:solidFill>
            <a:schemeClr val="accent1"/>
          </a:solidFill>
        </a:ln>
        <a:effectLst xmlns:a="http://schemas.openxmlformats.org/drawingml/2006/main">
          <a:glow rad="127000">
            <a:schemeClr val="bg1"/>
          </a:glow>
          <a:reflection stA="0" endPos="0" dir="5400000" sy="-100000" algn="bl" rotWithShape="0"/>
        </a:effectLst>
        <a:scene3d xmlns:a="http://schemas.openxmlformats.org/drawingml/2006/main">
          <a:camera prst="orthographicFront">
            <a:rot lat="0" lon="10800000" rev="0"/>
          </a:camera>
          <a:lightRig rig="threePt" dir="t"/>
        </a:scene3d>
        <a:sp3d xmlns:a="http://schemas.openxmlformats.org/drawingml/2006/main" z="76200" contourW="12700">
          <a:contourClr>
            <a:schemeClr val="bg1"/>
          </a:contourClr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uk-UA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0.31281</cdr:x>
      <cdr:y>0.58266</cdr:y>
    </cdr:from>
    <cdr:to>
      <cdr:x>0.53922</cdr:x>
      <cdr:y>0.58266</cdr:y>
    </cdr:to>
    <cdr:cxnSp macro="">
      <cdr:nvCxnSpPr>
        <cdr:cNvPr id="6" name="Пряма сполучна лінія 5"/>
        <cdr:cNvCxnSpPr/>
      </cdr:nvCxnSpPr>
      <cdr:spPr>
        <a:xfrm xmlns:a="http://schemas.openxmlformats.org/drawingml/2006/main" flipV="1">
          <a:off x="3813751" y="3278093"/>
          <a:ext cx="276039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0.10515</cdr:x>
      <cdr:y>0.88237</cdr:y>
    </cdr:from>
    <cdr:to>
      <cdr:x>0.98106</cdr:x>
      <cdr:y>1</cdr:y>
    </cdr:to>
    <cdr:sp macro="" textlink="">
      <cdr:nvSpPr>
        <cdr:cNvPr id="4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1097666" y="4903879"/>
          <a:ext cx="9144000" cy="6537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anchor="ctr">
          <a:noAutofit/>
        </a:bodyPr>
        <a:lstStyle xmlns:a="http://schemas.openxmlformats.org/drawingml/2006/main">
          <a:lvl1pPr marL="484632" algn="l" rtl="0" eaLnBrk="1" latinLnBrk="0" hangingPunct="1">
            <a:spcBef>
              <a:spcPct val="0"/>
            </a:spcBef>
            <a:buNone/>
            <a:defRPr kumimoji="0" sz="4200" kern="120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defRPr>
          </a:lvl1pPr>
        </a:lstStyle>
        <a:p xmlns:a="http://schemas.openxmlformats.org/drawingml/2006/main">
          <a:pPr algn="ctr"/>
          <a:endParaRPr lang="en-US" sz="2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0.10643</cdr:y>
    </cdr:from>
    <cdr:to>
      <cdr:x>0.06684</cdr:x>
      <cdr:y>0.1719</cdr:y>
    </cdr:to>
    <cdr:sp macro="" textlink="">
      <cdr:nvSpPr>
        <cdr:cNvPr id="2" name="Місце для тексту 7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0" y="729916"/>
          <a:ext cx="812180" cy="4489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>
          <a:norm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2400" dirty="0" smtClean="0"/>
            <a:t>(%)</a:t>
          </a:r>
        </a:p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0.06947</cdr:x>
      <cdr:y>0.12321</cdr:y>
    </cdr:from>
    <cdr:to>
      <cdr:x>0.14132</cdr:x>
      <cdr:y>0.18868</cdr:y>
    </cdr:to>
    <cdr:sp macro="" textlink="">
      <cdr:nvSpPr>
        <cdr:cNvPr id="3" name="Місце для тексту 7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847025" y="836681"/>
          <a:ext cx="875898" cy="444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>
          <a:norm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1800" b="1" dirty="0"/>
        </a:p>
      </cdr:txBody>
    </cdr:sp>
  </cdr:relSizeAnchor>
  <cdr:relSizeAnchor xmlns:cdr="http://schemas.openxmlformats.org/drawingml/2006/chartDrawing">
    <cdr:from>
      <cdr:x>0.05329</cdr:x>
      <cdr:y>0.09391</cdr:y>
    </cdr:from>
    <cdr:to>
      <cdr:x>0.12221</cdr:x>
      <cdr:y>0.19917</cdr:y>
    </cdr:to>
    <cdr:sp macro="" textlink="">
      <cdr:nvSpPr>
        <cdr:cNvPr id="4" name="Семикутник 3"/>
        <cdr:cNvSpPr/>
      </cdr:nvSpPr>
      <cdr:spPr>
        <a:xfrm xmlns:a="http://schemas.openxmlformats.org/drawingml/2006/main">
          <a:off x="647578" y="644003"/>
          <a:ext cx="837347" cy="721912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+5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0.13726</cdr:x>
      <cdr:y>0.17438</cdr:y>
    </cdr:from>
    <cdr:to>
      <cdr:x>0.20617</cdr:x>
      <cdr:y>0.27964</cdr:y>
    </cdr:to>
    <cdr:sp macro="" textlink="">
      <cdr:nvSpPr>
        <cdr:cNvPr id="5" name="Семикутник 4"/>
        <cdr:cNvSpPr/>
      </cdr:nvSpPr>
      <cdr:spPr>
        <a:xfrm xmlns:a="http://schemas.openxmlformats.org/drawingml/2006/main">
          <a:off x="1667900" y="1195923"/>
          <a:ext cx="837332" cy="721873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+4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0.22217</cdr:x>
      <cdr:y>0.22259</cdr:y>
    </cdr:from>
    <cdr:to>
      <cdr:x>0.29109</cdr:x>
      <cdr:y>0.32785</cdr:y>
    </cdr:to>
    <cdr:sp macro="" textlink="">
      <cdr:nvSpPr>
        <cdr:cNvPr id="6" name="Семикутник 5"/>
        <cdr:cNvSpPr/>
      </cdr:nvSpPr>
      <cdr:spPr>
        <a:xfrm xmlns:a="http://schemas.openxmlformats.org/drawingml/2006/main">
          <a:off x="2699663" y="1526506"/>
          <a:ext cx="837347" cy="721912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+2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0.38143</cdr:x>
      <cdr:y>0.10166</cdr:y>
    </cdr:from>
    <cdr:to>
      <cdr:x>0.45034</cdr:x>
      <cdr:y>0.20692</cdr:y>
    </cdr:to>
    <cdr:sp macro="" textlink="">
      <cdr:nvSpPr>
        <cdr:cNvPr id="7" name="Семикутник 6"/>
        <cdr:cNvSpPr/>
      </cdr:nvSpPr>
      <cdr:spPr>
        <a:xfrm xmlns:a="http://schemas.openxmlformats.org/drawingml/2006/main">
          <a:off x="4634787" y="697167"/>
          <a:ext cx="837347" cy="721912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+5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0.46893</cdr:x>
      <cdr:y>0.13887</cdr:y>
    </cdr:from>
    <cdr:to>
      <cdr:x>0.53784</cdr:x>
      <cdr:y>0.24413</cdr:y>
    </cdr:to>
    <cdr:sp macro="" textlink="">
      <cdr:nvSpPr>
        <cdr:cNvPr id="8" name="Семикутник 7"/>
        <cdr:cNvSpPr/>
      </cdr:nvSpPr>
      <cdr:spPr>
        <a:xfrm xmlns:a="http://schemas.openxmlformats.org/drawingml/2006/main">
          <a:off x="5698044" y="952348"/>
          <a:ext cx="837347" cy="721912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+4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0.55477</cdr:x>
      <cdr:y>0.21048</cdr:y>
    </cdr:from>
    <cdr:to>
      <cdr:x>0.62411</cdr:x>
      <cdr:y>0.31502</cdr:y>
    </cdr:to>
    <cdr:sp macro="" textlink="">
      <cdr:nvSpPr>
        <cdr:cNvPr id="9" name="Семикутник 8"/>
        <cdr:cNvSpPr/>
      </cdr:nvSpPr>
      <cdr:spPr>
        <a:xfrm xmlns:a="http://schemas.openxmlformats.org/drawingml/2006/main">
          <a:off x="6741036" y="1443492"/>
          <a:ext cx="842557" cy="716935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+1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0.71044</cdr:x>
      <cdr:y>0.08305</cdr:y>
    </cdr:from>
    <cdr:to>
      <cdr:x>0.77935</cdr:x>
      <cdr:y>0.18832</cdr:y>
    </cdr:to>
    <cdr:sp macro="" textlink="">
      <cdr:nvSpPr>
        <cdr:cNvPr id="10" name="Семикутник 9"/>
        <cdr:cNvSpPr/>
      </cdr:nvSpPr>
      <cdr:spPr>
        <a:xfrm xmlns:a="http://schemas.openxmlformats.org/drawingml/2006/main">
          <a:off x="8632629" y="569576"/>
          <a:ext cx="837347" cy="721912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-5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0.7989</cdr:x>
      <cdr:y>0.25714</cdr:y>
    </cdr:from>
    <cdr:to>
      <cdr:x>0.86781</cdr:x>
      <cdr:y>0.3624</cdr:y>
    </cdr:to>
    <cdr:sp macro="" textlink="">
      <cdr:nvSpPr>
        <cdr:cNvPr id="11" name="Семикутник 10"/>
        <cdr:cNvSpPr/>
      </cdr:nvSpPr>
      <cdr:spPr>
        <a:xfrm xmlns:a="http://schemas.openxmlformats.org/drawingml/2006/main">
          <a:off x="9707483" y="1763462"/>
          <a:ext cx="837331" cy="721873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400" b="1" dirty="0" smtClean="0">
              <a:solidFill>
                <a:schemeClr val="tx1"/>
              </a:solidFill>
            </a:rPr>
            <a:t>+2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0.88291</cdr:x>
      <cdr:y>0.29464</cdr:y>
    </cdr:from>
    <cdr:to>
      <cdr:x>0.95182</cdr:x>
      <cdr:y>0.3999</cdr:y>
    </cdr:to>
    <cdr:sp macro="" textlink="">
      <cdr:nvSpPr>
        <cdr:cNvPr id="12" name="Семикутник 11"/>
        <cdr:cNvSpPr/>
      </cdr:nvSpPr>
      <cdr:spPr>
        <a:xfrm xmlns:a="http://schemas.openxmlformats.org/drawingml/2006/main">
          <a:off x="10728295" y="2020657"/>
          <a:ext cx="837332" cy="721873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</a:rPr>
            <a:t>+2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0.37005</cdr:x>
      <cdr:y>0.92248</cdr:y>
    </cdr:from>
    <cdr:to>
      <cdr:x>0.41126</cdr:x>
      <cdr:y>0.98367</cdr:y>
    </cdr:to>
    <cdr:sp macro="" textlink="">
      <cdr:nvSpPr>
        <cdr:cNvPr id="13" name="Семикутник 12"/>
        <cdr:cNvSpPr/>
      </cdr:nvSpPr>
      <cdr:spPr>
        <a:xfrm xmlns:a="http://schemas.openxmlformats.org/drawingml/2006/main">
          <a:off x="4496565" y="6326372"/>
          <a:ext cx="500738" cy="419618"/>
        </a:xfrm>
        <a:prstGeom xmlns:a="http://schemas.openxmlformats.org/drawingml/2006/main" prst="heptagon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0.42001</cdr:x>
      <cdr:y>0.92351</cdr:y>
    </cdr:from>
    <cdr:to>
      <cdr:x>0.85926</cdr:x>
      <cdr:y>0.98915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5103580" y="6333432"/>
          <a:ext cx="5337425" cy="4501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000" b="1" dirty="0" smtClean="0"/>
            <a:t>Відхилення динаміки до середньої по Україні </a:t>
          </a:r>
          <a:endParaRPr lang="uk-UA" sz="20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0.31416</cdr:x>
      <cdr:y>0.46243</cdr:y>
    </cdr:from>
    <cdr:to>
      <cdr:x>0.44662</cdr:x>
      <cdr:y>0.55455</cdr:y>
    </cdr:to>
    <cdr:sp macro="" textlink="">
      <cdr:nvSpPr>
        <cdr:cNvPr id="2" name="Стрілка вправо 1"/>
        <cdr:cNvSpPr/>
      </cdr:nvSpPr>
      <cdr:spPr>
        <a:xfrm xmlns:a="http://schemas.openxmlformats.org/drawingml/2006/main" rot="19961549">
          <a:off x="3332237" y="2807760"/>
          <a:ext cx="1404950" cy="559328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uk-UA"/>
        </a:p>
      </cdr:txBody>
    </cdr:sp>
  </cdr:relSizeAnchor>
  <cdr:relSizeAnchor xmlns:cdr="http://schemas.openxmlformats.org/drawingml/2006/chartDrawing">
    <cdr:from>
      <cdr:x>0.3317</cdr:x>
      <cdr:y>0.40009</cdr:y>
    </cdr:from>
    <cdr:to>
      <cdr:x>0.41791</cdr:x>
      <cdr:y>0.47878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18245" y="2429242"/>
          <a:ext cx="914413" cy="4777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400" b="1" dirty="0" smtClean="0"/>
            <a:t>+2,4</a:t>
          </a:r>
          <a:endParaRPr lang="uk-UA" sz="24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0.87081</cdr:x>
      <cdr:y>0.02137</cdr:y>
    </cdr:from>
    <cdr:to>
      <cdr:x>0.99154</cdr:x>
      <cdr:y>0.09107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61780" y="108927"/>
          <a:ext cx="1422708" cy="3553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400" b="1" i="1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</a:rPr>
            <a:t>млрд грн</a:t>
          </a:r>
          <a:endParaRPr lang="ru-RU" sz="1400" b="1" i="1" dirty="0">
            <a:ln>
              <a:solidFill>
                <a:srgbClr val="FF0000"/>
              </a:solidFill>
            </a:ln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0.67511</cdr:x>
      <cdr:y>0.17642</cdr:y>
    </cdr:from>
    <cdr:to>
      <cdr:x>0.7523</cdr:x>
      <cdr:y>0.23028</cdr:y>
    </cdr:to>
    <cdr:cxnSp macro="">
      <cdr:nvCxnSpPr>
        <cdr:cNvPr id="4" name="Пряма зі стрілкою 3"/>
        <cdr:cNvCxnSpPr/>
      </cdr:nvCxnSpPr>
      <cdr:spPr>
        <a:xfrm xmlns:a="http://schemas.openxmlformats.org/drawingml/2006/main" flipV="1">
          <a:off x="7955705" y="899312"/>
          <a:ext cx="909538" cy="274592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chemeClr val="accent2">
              <a:lumMod val="50000"/>
            </a:schemeClr>
          </a:solidFill>
          <a:tailEnd type="triangle"/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0.66478</cdr:x>
      <cdr:y>0.08264</cdr:y>
    </cdr:from>
    <cdr:to>
      <cdr:x>0.86534</cdr:x>
      <cdr:y>0.18943</cdr:y>
    </cdr:to>
    <cdr:sp macro="" textlink="">
      <cdr:nvSpPr>
        <cdr:cNvPr id="8" name="TextBox 7"/>
        <cdr:cNvSpPr txBox="1"/>
      </cdr:nvSpPr>
      <cdr:spPr>
        <a:xfrm xmlns:a="http://schemas.openxmlformats.org/drawingml/2006/main" rot="20680668">
          <a:off x="7833918" y="421286"/>
          <a:ext cx="2363447" cy="54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000" b="1" i="1" dirty="0" smtClean="0">
              <a:solidFill>
                <a:schemeClr val="accent1">
                  <a:lumMod val="50000"/>
                </a:schemeClr>
              </a:solidFill>
            </a:rPr>
            <a:t>+4,4 </a:t>
          </a:r>
          <a:r>
            <a:rPr lang="en-US" sz="2000" b="1" i="1" dirty="0" smtClean="0">
              <a:solidFill>
                <a:schemeClr val="accent1">
                  <a:lumMod val="50000"/>
                </a:schemeClr>
              </a:solidFill>
            </a:rPr>
            <a:t>  </a:t>
          </a:r>
          <a:r>
            <a:rPr lang="uk-UA" sz="2000" b="1" i="1" dirty="0" smtClean="0">
              <a:solidFill>
                <a:schemeClr val="accent1">
                  <a:lumMod val="50000"/>
                </a:schemeClr>
              </a:solidFill>
            </a:rPr>
            <a:t>(+14,2 %)</a:t>
          </a:r>
          <a:endParaRPr lang="ru-RU" sz="2000" b="1" i="1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0.17277</cdr:x>
      <cdr:y>0.40538</cdr:y>
    </cdr:from>
    <cdr:to>
      <cdr:x>0.26275</cdr:x>
      <cdr:y>0.5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036019" y="2066492"/>
          <a:ext cx="1060346" cy="4823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800" b="1" dirty="0" smtClean="0">
              <a:solidFill>
                <a:schemeClr val="accent2">
                  <a:lumMod val="50000"/>
                </a:schemeClr>
              </a:solidFill>
            </a:rPr>
            <a:t>17,9</a:t>
          </a:r>
          <a:endParaRPr lang="ru-RU" sz="2800" b="1" dirty="0">
            <a:solidFill>
              <a:schemeClr val="accent2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0.44822</cdr:x>
      <cdr:y>0.23461</cdr:y>
    </cdr:from>
    <cdr:to>
      <cdr:x>0.65272</cdr:x>
      <cdr:y>0.34642</cdr:y>
    </cdr:to>
    <cdr:sp macro="" textlink="">
      <cdr:nvSpPr>
        <cdr:cNvPr id="11" name="TextBox 10"/>
        <cdr:cNvSpPr txBox="1"/>
      </cdr:nvSpPr>
      <cdr:spPr>
        <a:xfrm xmlns:a="http://schemas.openxmlformats.org/drawingml/2006/main" rot="20439858">
          <a:off x="5281941" y="1195971"/>
          <a:ext cx="2409877" cy="5699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2400" b="1" i="1" dirty="0">
              <a:solidFill>
                <a:schemeClr val="accent1">
                  <a:lumMod val="50000"/>
                </a:schemeClr>
              </a:solidFill>
            </a:rPr>
            <a:t>у</a:t>
          </a:r>
          <a:r>
            <a:rPr lang="uk-UA" sz="2400" b="1" i="1" dirty="0" smtClean="0">
              <a:solidFill>
                <a:schemeClr val="accent1">
                  <a:lumMod val="50000"/>
                </a:schemeClr>
              </a:solidFill>
            </a:rPr>
            <a:t> 2 рази</a:t>
          </a:r>
          <a:endParaRPr lang="ru-RU" sz="2400" b="1" i="1" dirty="0">
            <a:solidFill>
              <a:schemeClr val="accent1">
                <a:lumMod val="50000"/>
              </a:schemeClr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0.86142</cdr:x>
      <cdr:y>0.09575</cdr:y>
    </cdr:from>
    <cdr:to>
      <cdr:x>1</cdr:x>
      <cdr:y>0.14648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294374" y="635730"/>
          <a:ext cx="1656096" cy="336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600" i="1" dirty="0"/>
            <a:t>м</a:t>
          </a:r>
          <a:r>
            <a:rPr lang="uk-UA" sz="1600" i="1" dirty="0" smtClean="0"/>
            <a:t>лн грн</a:t>
          </a:r>
          <a:endParaRPr lang="ru-RU" sz="1600" i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0.58185</cdr:x>
      <cdr:y>0.42639</cdr:y>
    </cdr:from>
    <cdr:to>
      <cdr:x>0.6511</cdr:x>
      <cdr:y>0.46407</cdr:y>
    </cdr:to>
    <cdr:sp macro="" textlink="">
      <cdr:nvSpPr>
        <cdr:cNvPr id="2" name="Прямокутник 1"/>
        <cdr:cNvSpPr/>
      </cdr:nvSpPr>
      <cdr:spPr>
        <a:xfrm xmlns:a="http://schemas.openxmlformats.org/drawingml/2006/main">
          <a:off x="7383064" y="2490982"/>
          <a:ext cx="878704" cy="220126"/>
        </a:xfrm>
        <a:prstGeom xmlns:a="http://schemas.openxmlformats.org/drawingml/2006/main" prst="rect">
          <a:avLst/>
        </a:prstGeom>
        <a:solidFill xmlns:a="http://schemas.openxmlformats.org/drawingml/2006/main">
          <a:srgbClr val="F4AD7C"/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000" b="1" dirty="0" smtClean="0">
              <a:solidFill>
                <a:schemeClr val="tx1"/>
              </a:solidFill>
            </a:rPr>
            <a:t>11,7</a:t>
          </a:r>
          <a:endParaRPr lang="ru-RU" sz="2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0.55689</cdr:x>
      <cdr:y>0.52435</cdr:y>
    </cdr:from>
    <cdr:to>
      <cdr:x>0.60105</cdr:x>
      <cdr:y>0.56204</cdr:y>
    </cdr:to>
    <cdr:sp macro="" textlink="">
      <cdr:nvSpPr>
        <cdr:cNvPr id="3" name="Прямокутник 2"/>
        <cdr:cNvSpPr/>
      </cdr:nvSpPr>
      <cdr:spPr>
        <a:xfrm xmlns:a="http://schemas.openxmlformats.org/drawingml/2006/main">
          <a:off x="7066313" y="3063279"/>
          <a:ext cx="560337" cy="220185"/>
        </a:xfrm>
        <a:prstGeom xmlns:a="http://schemas.openxmlformats.org/drawingml/2006/main" prst="rect">
          <a:avLst/>
        </a:prstGeom>
        <a:solidFill xmlns:a="http://schemas.openxmlformats.org/drawingml/2006/main">
          <a:srgbClr val="F4AD7C"/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000" b="1" dirty="0" smtClean="0">
              <a:solidFill>
                <a:schemeClr val="tx1"/>
              </a:solidFill>
            </a:rPr>
            <a:t>5</a:t>
          </a:r>
          <a:endParaRPr lang="ru-RU" sz="2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0.48436</cdr:x>
      <cdr:y>0.91804</cdr:y>
    </cdr:from>
    <cdr:to>
      <cdr:x>0.54905</cdr:x>
      <cdr:y>0.95572</cdr:y>
    </cdr:to>
    <cdr:sp macro="" textlink="">
      <cdr:nvSpPr>
        <cdr:cNvPr id="4" name="Прямокутник 3"/>
        <cdr:cNvSpPr/>
      </cdr:nvSpPr>
      <cdr:spPr>
        <a:xfrm xmlns:a="http://schemas.openxmlformats.org/drawingml/2006/main">
          <a:off x="6145995" y="5363178"/>
          <a:ext cx="820843" cy="220127"/>
        </a:xfrm>
        <a:prstGeom xmlns:a="http://schemas.openxmlformats.org/drawingml/2006/main" prst="rect">
          <a:avLst/>
        </a:prstGeom>
        <a:solidFill xmlns:a="http://schemas.openxmlformats.org/drawingml/2006/main">
          <a:srgbClr val="F4AD7C"/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800" b="1" dirty="0" smtClean="0">
              <a:solidFill>
                <a:schemeClr val="tx1"/>
              </a:solidFill>
            </a:rPr>
            <a:t>9,6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0.48337</cdr:x>
      <cdr:y>0.81926</cdr:y>
    </cdr:from>
    <cdr:to>
      <cdr:x>0.6276</cdr:x>
      <cdr:y>0.85694</cdr:y>
    </cdr:to>
    <cdr:sp macro="" textlink="">
      <cdr:nvSpPr>
        <cdr:cNvPr id="7" name="Прямокутник 6"/>
        <cdr:cNvSpPr/>
      </cdr:nvSpPr>
      <cdr:spPr>
        <a:xfrm xmlns:a="http://schemas.openxmlformats.org/drawingml/2006/main">
          <a:off x="6133409" y="4786117"/>
          <a:ext cx="1830130" cy="220126"/>
        </a:xfrm>
        <a:prstGeom xmlns:a="http://schemas.openxmlformats.org/drawingml/2006/main" prst="rect">
          <a:avLst/>
        </a:prstGeom>
        <a:solidFill xmlns:a="http://schemas.openxmlformats.org/drawingml/2006/main">
          <a:srgbClr val="F4AD7C"/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000" b="1" dirty="0" smtClean="0">
              <a:solidFill>
                <a:schemeClr val="tx1"/>
              </a:solidFill>
            </a:rPr>
            <a:t>24,8</a:t>
          </a:r>
          <a:endParaRPr lang="ru-RU" sz="2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0.67587</cdr:x>
      <cdr:y>0.78148</cdr:y>
    </cdr:from>
    <cdr:to>
      <cdr:x>1</cdr:x>
      <cdr:y>0.8512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158643" y="4565380"/>
          <a:ext cx="3433157" cy="4073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0.66942</cdr:x>
      <cdr:y>0.7085</cdr:y>
    </cdr:from>
    <cdr:to>
      <cdr:x>0.68742</cdr:x>
      <cdr:y>0.73391</cdr:y>
    </cdr:to>
    <cdr:sp macro="" textlink="">
      <cdr:nvSpPr>
        <cdr:cNvPr id="8" name="Прямокутник 7"/>
        <cdr:cNvSpPr/>
      </cdr:nvSpPr>
      <cdr:spPr>
        <a:xfrm xmlns:a="http://schemas.openxmlformats.org/drawingml/2006/main">
          <a:off x="8494192" y="4139061"/>
          <a:ext cx="228399" cy="148446"/>
        </a:xfrm>
        <a:prstGeom xmlns:a="http://schemas.openxmlformats.org/drawingml/2006/main" prst="rect">
          <a:avLst/>
        </a:prstGeom>
        <a:solidFill xmlns:a="http://schemas.openxmlformats.org/drawingml/2006/main">
          <a:srgbClr val="F4AD7C"/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0.36238</cdr:x>
      <cdr:y>0.73657</cdr:y>
    </cdr:from>
    <cdr:to>
      <cdr:x>0.40469</cdr:x>
      <cdr:y>0.77425</cdr:y>
    </cdr:to>
    <cdr:sp macro="" textlink="">
      <cdr:nvSpPr>
        <cdr:cNvPr id="9" name="Прямокутник 8"/>
        <cdr:cNvSpPr/>
      </cdr:nvSpPr>
      <cdr:spPr>
        <a:xfrm xmlns:a="http://schemas.openxmlformats.org/drawingml/2006/main">
          <a:off x="4598223" y="4303016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23</a:t>
          </a:r>
        </a:p>
      </cdr:txBody>
    </cdr:sp>
  </cdr:relSizeAnchor>
  <cdr:relSizeAnchor xmlns:cdr="http://schemas.openxmlformats.org/drawingml/2006/chartDrawing">
    <cdr:from>
      <cdr:x>0.36238</cdr:x>
      <cdr:y>0.62775</cdr:y>
    </cdr:from>
    <cdr:to>
      <cdr:x>0.40469</cdr:x>
      <cdr:y>0.66543</cdr:y>
    </cdr:to>
    <cdr:sp macro="" textlink="">
      <cdr:nvSpPr>
        <cdr:cNvPr id="10" name="Прямокутник 9"/>
        <cdr:cNvSpPr/>
      </cdr:nvSpPr>
      <cdr:spPr>
        <a:xfrm xmlns:a="http://schemas.openxmlformats.org/drawingml/2006/main">
          <a:off x="4598224" y="3667313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17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0.53485</cdr:y>
    </cdr:from>
    <cdr:to>
      <cdr:x>0.40469</cdr:x>
      <cdr:y>0.57253</cdr:y>
    </cdr:to>
    <cdr:sp macro="" textlink="">
      <cdr:nvSpPr>
        <cdr:cNvPr id="11" name="Прямокутник 10"/>
        <cdr:cNvSpPr/>
      </cdr:nvSpPr>
      <cdr:spPr>
        <a:xfrm xmlns:a="http://schemas.openxmlformats.org/drawingml/2006/main">
          <a:off x="4598224" y="3124569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26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0.43595</cdr:y>
    </cdr:from>
    <cdr:to>
      <cdr:x>0.40469</cdr:x>
      <cdr:y>0.47363</cdr:y>
    </cdr:to>
    <cdr:sp macro="" textlink="">
      <cdr:nvSpPr>
        <cdr:cNvPr id="12" name="Прямокутник 11"/>
        <cdr:cNvSpPr/>
      </cdr:nvSpPr>
      <cdr:spPr>
        <a:xfrm xmlns:a="http://schemas.openxmlformats.org/drawingml/2006/main">
          <a:off x="4598224" y="2546826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34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0.334</cdr:y>
    </cdr:from>
    <cdr:to>
      <cdr:x>0.40469</cdr:x>
      <cdr:y>0.37168</cdr:y>
    </cdr:to>
    <cdr:sp macro="" textlink="">
      <cdr:nvSpPr>
        <cdr:cNvPr id="13" name="Прямокутник 12"/>
        <cdr:cNvSpPr/>
      </cdr:nvSpPr>
      <cdr:spPr>
        <a:xfrm xmlns:a="http://schemas.openxmlformats.org/drawingml/2006/main">
          <a:off x="4598224" y="1951241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11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0.12393</cdr:y>
    </cdr:from>
    <cdr:to>
      <cdr:x>0.40469</cdr:x>
      <cdr:y>0.16161</cdr:y>
    </cdr:to>
    <cdr:sp macro="" textlink="">
      <cdr:nvSpPr>
        <cdr:cNvPr id="14" name="Прямокутник 13"/>
        <cdr:cNvSpPr/>
      </cdr:nvSpPr>
      <cdr:spPr>
        <a:xfrm xmlns:a="http://schemas.openxmlformats.org/drawingml/2006/main">
          <a:off x="4598224" y="724007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27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0.2262</cdr:y>
    </cdr:from>
    <cdr:to>
      <cdr:x>0.40469</cdr:x>
      <cdr:y>0.26388</cdr:y>
    </cdr:to>
    <cdr:sp macro="" textlink="">
      <cdr:nvSpPr>
        <cdr:cNvPr id="15" name="Прямокутник 14"/>
        <cdr:cNvSpPr/>
      </cdr:nvSpPr>
      <cdr:spPr>
        <a:xfrm xmlns:a="http://schemas.openxmlformats.org/drawingml/2006/main">
          <a:off x="4598224" y="1321478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29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0.92974</cdr:y>
    </cdr:from>
    <cdr:to>
      <cdr:x>0.40469</cdr:x>
      <cdr:y>0.96742</cdr:y>
    </cdr:to>
    <cdr:sp macro="" textlink="">
      <cdr:nvSpPr>
        <cdr:cNvPr id="16" name="Прямокутник 15"/>
        <cdr:cNvSpPr/>
      </cdr:nvSpPr>
      <cdr:spPr>
        <a:xfrm xmlns:a="http://schemas.openxmlformats.org/drawingml/2006/main">
          <a:off x="4598223" y="5431542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14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0.36238</cdr:x>
      <cdr:y>0.83066</cdr:y>
    </cdr:from>
    <cdr:to>
      <cdr:x>0.40469</cdr:x>
      <cdr:y>0.86834</cdr:y>
    </cdr:to>
    <cdr:sp macro="" textlink="">
      <cdr:nvSpPr>
        <cdr:cNvPr id="17" name="Прямокутник 16"/>
        <cdr:cNvSpPr/>
      </cdr:nvSpPr>
      <cdr:spPr>
        <a:xfrm xmlns:a="http://schemas.openxmlformats.org/drawingml/2006/main">
          <a:off x="4598223" y="4852702"/>
          <a:ext cx="536895" cy="2201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2100" b="1" i="1" dirty="0" smtClean="0">
              <a:solidFill>
                <a:srgbClr val="FF0000"/>
              </a:solidFill>
            </a:rPr>
            <a:t>13</a:t>
          </a:r>
          <a:endParaRPr lang="uk-UA" sz="2100" b="1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0.67205</cdr:x>
      <cdr:y>0.86217</cdr:y>
    </cdr:from>
    <cdr:to>
      <cdr:x>0.69005</cdr:x>
      <cdr:y>0.88758</cdr:y>
    </cdr:to>
    <cdr:sp macro="" textlink="">
      <cdr:nvSpPr>
        <cdr:cNvPr id="19" name="Прямокутник 18"/>
        <cdr:cNvSpPr/>
      </cdr:nvSpPr>
      <cdr:spPr>
        <a:xfrm xmlns:a="http://schemas.openxmlformats.org/drawingml/2006/main">
          <a:off x="8527611" y="5036790"/>
          <a:ext cx="228399" cy="148446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0.70397</cdr:x>
      <cdr:y>0.84356</cdr:y>
    </cdr:from>
    <cdr:to>
      <cdr:x>0.89173</cdr:x>
      <cdr:y>0.96705</cdr:y>
    </cdr:to>
    <cdr:sp macro="" textlink="">
      <cdr:nvSpPr>
        <cdr:cNvPr id="22" name="Прямокутник 21"/>
        <cdr:cNvSpPr/>
      </cdr:nvSpPr>
      <cdr:spPr>
        <a:xfrm xmlns:a="http://schemas.openxmlformats.org/drawingml/2006/main">
          <a:off x="8932593" y="4928050"/>
          <a:ext cx="2382473" cy="7214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sz="1600" b="1" i="1" dirty="0" smtClean="0">
              <a:solidFill>
                <a:schemeClr val="tx1"/>
              </a:solidFill>
            </a:rPr>
            <a:t>- дефіцит на оплату праці у 2019 році </a:t>
          </a:r>
          <a:endParaRPr lang="uk-UA" sz="1600" b="1" i="1" dirty="0">
            <a:solidFill>
              <a:schemeClr val="tx1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8.2021E-8</cdr:x>
      <cdr:y>0.01189</cdr:y>
    </cdr:from>
    <cdr:to>
      <cdr:x>0.04816</cdr:x>
      <cdr:y>0.07649</cdr:y>
    </cdr:to>
    <cdr:sp macro="" textlink="">
      <cdr:nvSpPr>
        <cdr:cNvPr id="3" name="Місце для тексту 7"/>
        <cdr:cNvSpPr>
          <a:spLocks xmlns:a="http://schemas.openxmlformats.org/drawingml/2006/main" noGrp="1"/>
        </cdr:cNvSpPr>
      </cdr:nvSpPr>
      <cdr:spPr>
        <a:xfrm xmlns:a="http://schemas.openxmlformats.org/drawingml/2006/main" rot="10800000" flipV="1">
          <a:off x="1" y="79100"/>
          <a:ext cx="587167" cy="4296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>
          <a:norm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2400" dirty="0" smtClean="0"/>
            <a:t>(%)</a:t>
          </a:r>
        </a:p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0.57719</cdr:x>
      <cdr:y>0.7076</cdr:y>
    </cdr:from>
    <cdr:to>
      <cdr:x>0.64135</cdr:x>
      <cdr:y>0.93561</cdr:y>
    </cdr:to>
    <cdr:cxnSp macro="">
      <cdr:nvCxnSpPr>
        <cdr:cNvPr id="4" name="Пряма сполучна лінія 3"/>
        <cdr:cNvCxnSpPr/>
      </cdr:nvCxnSpPr>
      <cdr:spPr>
        <a:xfrm xmlns:a="http://schemas.openxmlformats.org/drawingml/2006/main" flipH="1">
          <a:off x="7037049" y="4706284"/>
          <a:ext cx="782239" cy="1516488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348C43"/>
          </a:solidFill>
        </a:ln>
      </cdr:spPr>
      <cdr:style>
        <a:lnRef xmlns:a="http://schemas.openxmlformats.org/drawingml/2006/main" idx="3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2">
          <a:schemeClr val="accent5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0.30799</cdr:y>
    </cdr:from>
    <cdr:to>
      <cdr:x>1</cdr:x>
      <cdr:y>0.31252</cdr:y>
    </cdr:to>
    <cdr:cxnSp macro="">
      <cdr:nvCxnSpPr>
        <cdr:cNvPr id="7" name="Пряма сполучна лінія 6"/>
        <cdr:cNvCxnSpPr/>
      </cdr:nvCxnSpPr>
      <cdr:spPr>
        <a:xfrm xmlns:a="http://schemas.openxmlformats.org/drawingml/2006/main" flipV="1">
          <a:off x="0" y="2095703"/>
          <a:ext cx="12192000" cy="30845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rgbClr val="92D050">
              <a:alpha val="44000"/>
            </a:srgb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0.84642</cdr:x>
      <cdr:y>0.0176</cdr:y>
    </cdr:from>
    <cdr:to>
      <cdr:x>0.94857</cdr:x>
      <cdr:y>0.09309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900605" y="84202"/>
          <a:ext cx="1074173" cy="3610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600" b="1" dirty="0" smtClean="0"/>
            <a:t>Млн грн</a:t>
          </a:r>
          <a:endParaRPr lang="uk-UA" sz="1600" b="1" dirty="0"/>
        </a:p>
      </cdr:txBody>
    </cdr:sp>
  </cdr:relSizeAnchor>
  <cdr:relSizeAnchor xmlns:cdr="http://schemas.openxmlformats.org/drawingml/2006/chartDrawing">
    <cdr:from>
      <cdr:x>0</cdr:x>
      <cdr:y>0.82036</cdr:y>
    </cdr:from>
    <cdr:to>
      <cdr:x>0.32215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3923921"/>
          <a:ext cx="3387572" cy="8592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600" b="1" i="1" dirty="0" smtClean="0">
              <a:solidFill>
                <a:srgbClr val="002060"/>
              </a:solidFill>
            </a:rPr>
            <a:t>Середньомісячна заробітна плата на 1 працівника 14,7 тис </a:t>
          </a:r>
          <a:r>
            <a:rPr lang="uk-UA" sz="1600" b="1" i="1" dirty="0" smtClean="0">
              <a:solidFill>
                <a:srgbClr val="002060"/>
              </a:solidFill>
            </a:rPr>
            <a:t>грн,</a:t>
          </a:r>
        </a:p>
        <a:p xmlns:a="http://schemas.openxmlformats.org/drawingml/2006/main">
          <a:r>
            <a:rPr lang="uk-UA" sz="1600" b="1" i="1" dirty="0" smtClean="0">
              <a:solidFill>
                <a:srgbClr val="002060"/>
              </a:solidFill>
            </a:rPr>
            <a:t>а на 2019 рік – 12,2 тис грн</a:t>
          </a:r>
          <a:endParaRPr lang="uk-UA" sz="1600" b="1" i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0.57976</cdr:x>
      <cdr:y>0.81799</cdr:y>
    </cdr:from>
    <cdr:to>
      <cdr:x>1</cdr:x>
      <cdr:y>0.96884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096494" y="3912587"/>
          <a:ext cx="4419106" cy="7215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1600" b="1" i="1" dirty="0" smtClean="0">
              <a:solidFill>
                <a:srgbClr val="002060"/>
              </a:solidFill>
            </a:rPr>
            <a:t>Середні видатки з утримання на 1 працівника в рік 6,3 тис грн</a:t>
          </a:r>
          <a:endParaRPr lang="uk-UA" sz="1600" b="1" i="1" dirty="0">
            <a:solidFill>
              <a:srgbClr val="00206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3A9D9-4D29-48D1-BB54-7FE53E6F4DBB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F8B2B-4C0B-4B0A-9430-2245BC50666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4897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5C433-A451-45B8-A42C-13E25FD73726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DD9B1-9D7D-4E97-B58A-7A1B5FC85BC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13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B104-3F5D-4928-BDBD-D783881E0F3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03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B104-3F5D-4928-BDBD-D783881E0F3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17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B104-3F5D-4928-BDBD-D783881E0F3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48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B104-3F5D-4928-BDBD-D783881E0F3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7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518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404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3215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72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79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14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76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93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06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96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05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134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13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796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774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і чотири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91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3"/>
          </p:nvPr>
        </p:nvSpPr>
        <p:spPr>
          <a:xfrm>
            <a:off x="609600" y="3941763"/>
            <a:ext cx="5384800" cy="218916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3DDBD-6FE6-4F42-A4DC-194D9251D88D}" type="datetimeFigureOut">
              <a:rPr lang="uk-UA" altLang="uk-UA"/>
              <a:pPr>
                <a:defRPr/>
              </a:pPr>
              <a:t>06.02.2019</a:t>
            </a:fld>
            <a:endParaRPr lang="uk-UA" altLang="uk-UA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AFDA3-686E-4D54-9814-CCAD98534F7B}" type="slidenum">
              <a:rPr lang="uk-UA" altLang="uk-UA"/>
              <a:pPr>
                <a:defRPr/>
              </a:pPr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2220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443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791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44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34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69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275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175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17316-ED42-4A92-856F-7620C250ADC5}" type="datetimeFigureOut">
              <a:rPr lang="uk-UA" smtClean="0"/>
              <a:t>06.02.2019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0E24A-87F8-487A-86AB-21CEA0237E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65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2726-8DB6-418B-89CC-0D750BA1B76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06.02.2019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9ECC6-4B56-48A5-B0F5-5C3E0FEF123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1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423386" y="1658775"/>
            <a:ext cx="101974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Звіт департаменту фінансів про проведену роботу у 2018 році та перспективи на 2019 рік</a:t>
            </a:r>
          </a:p>
        </p:txBody>
      </p:sp>
      <p:grpSp>
        <p:nvGrpSpPr>
          <p:cNvPr id="5" name="Групувати 4"/>
          <p:cNvGrpSpPr/>
          <p:nvPr/>
        </p:nvGrpSpPr>
        <p:grpSpPr>
          <a:xfrm>
            <a:off x="8248170" y="310719"/>
            <a:ext cx="3107095" cy="688653"/>
            <a:chOff x="696881" y="6242444"/>
            <a:chExt cx="3230883" cy="52722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6881" y="6242448"/>
              <a:ext cx="619540" cy="527216"/>
            </a:xfrm>
            <a:prstGeom prst="rect">
              <a:avLst/>
            </a:prstGeom>
            <a:solidFill>
              <a:srgbClr val="E3EACF"/>
            </a:solidFill>
            <a:ln>
              <a:noFill/>
            </a:ln>
          </p:spPr>
        </p:pic>
        <p:grpSp>
          <p:nvGrpSpPr>
            <p:cNvPr id="7" name="Групувати 6"/>
            <p:cNvGrpSpPr/>
            <p:nvPr/>
          </p:nvGrpSpPr>
          <p:grpSpPr>
            <a:xfrm>
              <a:off x="1316422" y="6242444"/>
              <a:ext cx="2611342" cy="527219"/>
              <a:chOff x="5369678" y="2967335"/>
              <a:chExt cx="1452642" cy="636212"/>
            </a:xfrm>
          </p:grpSpPr>
          <p:sp>
            <p:nvSpPr>
              <p:cNvPr id="8" name="Прямокутник 7"/>
              <p:cNvSpPr/>
              <p:nvPr/>
            </p:nvSpPr>
            <p:spPr>
              <a:xfrm>
                <a:off x="5369678" y="2967335"/>
                <a:ext cx="1452642" cy="332323"/>
              </a:xfrm>
              <a:prstGeom prst="rect">
                <a:avLst/>
              </a:prstGeom>
              <a:solidFill>
                <a:srgbClr val="0070C0"/>
              </a:solidFill>
            </p:spPr>
            <p:txBody>
              <a:bodyPr wrap="square" lIns="51435" tIns="25718" rIns="51435" bIns="25718">
                <a:spAutoFit/>
              </a:bodyPr>
              <a:lstStyle/>
              <a:p>
                <a:pPr algn="ctr"/>
                <a:r>
                  <a:rPr lang="uk-UA" sz="2000" b="1" spc="85" dirty="0">
                    <a:ln w="13462">
                      <a:solidFill>
                        <a:srgbClr val="FFFF00"/>
                      </a:solidFill>
                      <a:prstDash val="solid"/>
                    </a:ln>
                    <a:solidFill>
                      <a:srgbClr val="0070C0"/>
                    </a:solidFill>
                    <a:effectLst>
                      <a:outerShdw dist="38100" dir="2700000" algn="bl" rotWithShape="0">
                        <a:srgbClr val="FFFF00"/>
                      </a:outerShdw>
                    </a:effectLst>
                    <a:latin typeface="Arial Narrow" panose="020B0606020202030204" pitchFamily="34" charset="0"/>
                  </a:rPr>
                  <a:t>Департамент</a:t>
                </a:r>
                <a:endParaRPr lang="uk-UA" sz="2000" b="1" spc="85" dirty="0">
                  <a:ln w="13462">
                    <a:solidFill>
                      <a:srgbClr val="FFFF00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dist="38100" dir="2700000" algn="bl" rotWithShape="0">
                      <a:srgbClr val="FFFF00"/>
                    </a:outerShdw>
                  </a:effectLst>
                </a:endParaRPr>
              </a:p>
            </p:txBody>
          </p:sp>
          <p:sp>
            <p:nvSpPr>
              <p:cNvPr id="9" name="Прямокутник 8"/>
              <p:cNvSpPr/>
              <p:nvPr/>
            </p:nvSpPr>
            <p:spPr>
              <a:xfrm>
                <a:off x="5369678" y="3299658"/>
                <a:ext cx="1452642" cy="30388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51435" tIns="25718" rIns="51435" bIns="25718">
                <a:spAutoFit/>
              </a:bodyPr>
              <a:lstStyle/>
              <a:p>
                <a:pPr algn="ctr"/>
                <a:r>
                  <a:rPr lang="uk-UA" b="1" spc="85" dirty="0">
                    <a:ln w="13462">
                      <a:solidFill>
                        <a:srgbClr val="0070C0"/>
                      </a:solidFill>
                      <a:prstDash val="solid"/>
                    </a:ln>
                    <a:solidFill>
                      <a:srgbClr val="FFFF00"/>
                    </a:solidFill>
                    <a:effectLst>
                      <a:outerShdw dist="38100" dir="2700000" algn="bl" rotWithShape="0">
                        <a:srgbClr val="0070C0"/>
                      </a:outerShdw>
                    </a:effectLst>
                    <a:latin typeface="Arial Narrow" panose="020B0606020202030204" pitchFamily="34" charset="0"/>
                  </a:rPr>
                  <a:t>фінансів ЛОДА</a:t>
                </a:r>
                <a:endParaRPr lang="uk-UA" b="1" spc="85" dirty="0">
                  <a:ln w="13462">
                    <a:solidFill>
                      <a:srgbClr val="0070C0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dist="38100" dir="2700000" algn="bl" rotWithShape="0">
                      <a:srgbClr val="0070C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1584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117132" y="-8467"/>
            <a:ext cx="8088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Динаміка видатків місцевих бюджетів у 2017-2018 роках</a:t>
            </a:r>
          </a:p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за функціональною ознакою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2" name="Таблиця 1"/>
          <p:cNvGraphicFramePr>
            <a:graphicFrameLocks noGrp="1"/>
          </p:cNvGraphicFramePr>
          <p:nvPr>
            <p:extLst/>
          </p:nvPr>
        </p:nvGraphicFramePr>
        <p:xfrm>
          <a:off x="1598141" y="822530"/>
          <a:ext cx="9300518" cy="5791414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5760141"/>
                <a:gridCol w="1496231"/>
                <a:gridCol w="2044146"/>
              </a:tblGrid>
              <a:tr h="1172404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+mn-lt"/>
                        </a:rPr>
                        <a:t> </a:t>
                      </a:r>
                      <a:endParaRPr lang="uk-UA" sz="18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 smtClean="0">
                          <a:effectLst/>
                          <a:latin typeface="+mn-lt"/>
                        </a:rPr>
                        <a:t>2018</a:t>
                      </a:r>
                      <a:endParaRPr lang="en-US" sz="1800" b="1" u="none" strike="noStrike" dirty="0" smtClean="0"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uk-UA" sz="1800" b="1" i="0" u="none" strike="noStrike" dirty="0" smtClean="0">
                          <a:effectLst/>
                          <a:latin typeface="+mn-lt"/>
                        </a:rPr>
                        <a:t>млн</a:t>
                      </a:r>
                      <a:r>
                        <a:rPr lang="uk-UA" sz="1800" b="1" i="0" u="none" strike="noStrike" baseline="0" dirty="0" smtClean="0">
                          <a:effectLst/>
                          <a:latin typeface="+mn-lt"/>
                        </a:rPr>
                        <a:t> грн)</a:t>
                      </a:r>
                      <a:endParaRPr lang="uk-UA" sz="18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 smtClean="0">
                          <a:effectLst/>
                          <a:latin typeface="+mn-lt"/>
                        </a:rPr>
                        <a:t>Відхилення до 2017 року   ( % )</a:t>
                      </a:r>
                      <a:endParaRPr lang="uk-UA" sz="18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Освіта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Соціальний захист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767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Охорона здоров'я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660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Дорожнє господарство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Економічна діяльність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34,3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Місцеве самоврядування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619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46,5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Житлово-комунальне господарство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35,0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Будівництво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35,2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7994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Фізкультура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26,5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7994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Інші видатки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  <a:r>
                        <a:rPr lang="uk-UA" sz="1800" b="1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95988">
                <a:tc>
                  <a:txBody>
                    <a:bodyPr/>
                    <a:lstStyle/>
                    <a:p>
                      <a:pPr algn="ctr" fontAlgn="b"/>
                      <a:r>
                        <a:rPr lang="uk-UA" sz="2400" b="1" i="1" u="none" strike="noStrike" dirty="0">
                          <a:effectLst/>
                          <a:latin typeface="+mn-lt"/>
                        </a:rPr>
                        <a:t>Всього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400" b="1" i="1" u="none" strike="noStrike" dirty="0">
                          <a:effectLst/>
                          <a:latin typeface="+mn-lt"/>
                        </a:rPr>
                        <a:t>35 </a:t>
                      </a:r>
                      <a:r>
                        <a:rPr lang="uk-UA" sz="2400" b="1" i="1" u="none" strike="noStrike" dirty="0" smtClean="0">
                          <a:effectLst/>
                          <a:latin typeface="+mn-lt"/>
                        </a:rPr>
                        <a:t>364</a:t>
                      </a:r>
                      <a:endParaRPr lang="uk-UA" sz="24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400" b="1" i="1" u="none" strike="noStrike" dirty="0" smtClean="0">
                          <a:effectLst/>
                          <a:latin typeface="+mn-lt"/>
                        </a:rPr>
                        <a:t>14,2 </a:t>
                      </a:r>
                      <a:endParaRPr lang="uk-UA" sz="24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2378" y="224443"/>
            <a:ext cx="122743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Динаміка видатків місцевих бюджетів у 2017-2018 роках</a:t>
            </a:r>
            <a:br>
              <a:rPr lang="uk-UA" sz="31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uk-UA" sz="31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за </a:t>
            </a:r>
            <a:r>
              <a:rPr lang="uk-UA" sz="31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економічною </a:t>
            </a:r>
            <a:r>
              <a:rPr lang="uk-UA" sz="31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ознакою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/>
          </p:nvPr>
        </p:nvGraphicFramePr>
        <p:xfrm>
          <a:off x="1474575" y="1012430"/>
          <a:ext cx="9498227" cy="5651728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5121874"/>
                <a:gridCol w="1798345"/>
                <a:gridCol w="2578008"/>
              </a:tblGrid>
              <a:tr h="67377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dirty="0">
                          <a:effectLst/>
                        </a:rPr>
                        <a:t> 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</a:rPr>
                        <a:t>(млн грн)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</a:rPr>
                        <a:t>Відхилення до</a:t>
                      </a:r>
                    </a:p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</a:rPr>
                        <a:t> 2017 року  ( % )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69245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праці з нарахуваннями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364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19,0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517151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Трансферти населенню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482091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Капітальні видатки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927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27,3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631102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Господарські видатки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r>
                        <a:rPr lang="en-US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25,9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5785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</a:t>
                      </a:r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комунальних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послуг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енергоносіїв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745051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Медикаменти та продукти харчування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092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13,6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5739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Трансферти підприємствам (установам, організаціям)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036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41,9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290529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Інші видатки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2,8</a:t>
                      </a:r>
                      <a:r>
                        <a:rPr lang="uk-UA" sz="1800" b="1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  <a:tr h="38499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</a:rPr>
                        <a:t>Всього по області</a:t>
                      </a:r>
                      <a:endParaRPr lang="uk-UA" sz="2400" b="1" i="1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</a:rPr>
                        <a:t>35 </a:t>
                      </a:r>
                      <a:r>
                        <a:rPr lang="uk-UA" sz="2400" b="1" i="1" u="none" strike="noStrike" dirty="0" smtClean="0">
                          <a:effectLst/>
                        </a:rPr>
                        <a:t>364</a:t>
                      </a:r>
                      <a:endParaRPr lang="uk-UA" sz="2400" b="1" i="1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 smtClean="0">
                          <a:effectLst/>
                        </a:rPr>
                        <a:t>14,2 </a:t>
                      </a:r>
                      <a:endParaRPr lang="uk-UA" sz="2400" b="1" i="1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96" marR="6896" marT="689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65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930" y="0"/>
            <a:ext cx="10107827" cy="846034"/>
          </a:xfrm>
        </p:spPr>
        <p:txBody>
          <a:bodyPr>
            <a:noAutofit/>
          </a:bodyPr>
          <a:lstStyle/>
          <a:p>
            <a:pPr algn="ctr"/>
            <a:r>
              <a:rPr lang="uk-UA" sz="25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Динаміка штатної чисельності працівників </a:t>
            </a:r>
            <a:r>
              <a:rPr lang="ru-RU" sz="2500" b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Львівщини</a:t>
            </a: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у 2016-2018 роках у </a:t>
            </a:r>
            <a:r>
              <a:rPr lang="ru-RU" sz="2500" b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25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на 10 тис. </a:t>
            </a:r>
            <a:r>
              <a:rPr lang="ru-RU" sz="2500" b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населення</a:t>
            </a:r>
            <a:endParaRPr lang="uk-UA" sz="25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/>
          </p:nvPr>
        </p:nvGraphicFramePr>
        <p:xfrm>
          <a:off x="428369" y="1043744"/>
          <a:ext cx="11079890" cy="5661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9591"/>
                <a:gridCol w="1597750"/>
                <a:gridCol w="1698226"/>
                <a:gridCol w="1501480"/>
                <a:gridCol w="2302466"/>
                <a:gridCol w="1280377"/>
              </a:tblGrid>
              <a:tr h="6667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галузі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Штатна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чисельність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од.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gradFill>
                      <a:gsLst>
                        <a:gs pos="0">
                          <a:schemeClr val="accent6">
                            <a:lumMod val="5000"/>
                            <a:lumOff val="95000"/>
                          </a:schemeClr>
                        </a:gs>
                        <a:gs pos="74000">
                          <a:schemeClr val="accent6">
                            <a:lumMod val="45000"/>
                            <a:lumOff val="55000"/>
                          </a:schemeClr>
                        </a:gs>
                        <a:gs pos="83000">
                          <a:schemeClr val="accent6">
                            <a:lumMod val="45000"/>
                            <a:lumOff val="55000"/>
                          </a:schemeClr>
                        </a:gs>
                        <a:gs pos="100000">
                          <a:schemeClr val="accent6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gradFill>
                      <a:gsLst>
                        <a:gs pos="0">
                          <a:schemeClr val="accent6">
                            <a:lumMod val="5000"/>
                            <a:lumOff val="95000"/>
                          </a:schemeClr>
                        </a:gs>
                        <a:gs pos="74000">
                          <a:schemeClr val="accent6">
                            <a:lumMod val="45000"/>
                            <a:lumOff val="55000"/>
                          </a:schemeClr>
                        </a:gs>
                        <a:gs pos="83000">
                          <a:schemeClr val="accent6">
                            <a:lumMod val="45000"/>
                            <a:lumOff val="55000"/>
                          </a:schemeClr>
                        </a:gs>
                        <a:gs pos="100000">
                          <a:schemeClr val="accent6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Співвідношення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чисельності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2018 року до 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2017, 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 зарплата, тис. грн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56193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881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Освіта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327,3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325,5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328,3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881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Охорона здоров'я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216,9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213,5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207,8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97,3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881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Соціальний захист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17,5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98,3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881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29,2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28,8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881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Фізкультура</a:t>
                      </a:r>
                      <a:endParaRPr lang="uk-UA" sz="18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chemeClr val="accent4">
                            <a:lumMod val="45000"/>
                            <a:lumOff val="55000"/>
                          </a:schemeClr>
                        </a:gs>
                        <a:gs pos="83000">
                          <a:schemeClr val="accent4">
                            <a:lumMod val="45000"/>
                            <a:lumOff val="55000"/>
                          </a:schemeClr>
                        </a:gs>
                        <a:gs pos="100000">
                          <a:schemeClr val="accent4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67409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Місцеве самоврядування</a:t>
                      </a:r>
                      <a:endParaRPr lang="uk-UA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31,6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33,1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</a:t>
                      </a:r>
                      <a:endParaRPr lang="uk-UA" sz="2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uk-UA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324946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у бюджетній сфері</a:t>
                      </a: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 smtClean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630,3</a:t>
                      </a:r>
                      <a:endParaRPr lang="uk-UA" sz="2800" b="1" i="1" u="none" strike="noStrike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624,7</a:t>
                      </a: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619,2</a:t>
                      </a: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800" b="1" i="1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2800" b="1" i="1" u="none" strike="noStrike" dirty="0" smtClean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uk-UA" sz="2800" b="1" i="1" u="none" strike="noStrike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23000">
                          <a:schemeClr val="accent5">
                            <a:lumMod val="89000"/>
                          </a:schemeClr>
                        </a:gs>
                        <a:gs pos="69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7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5"/>
          <p:cNvGraphicFramePr>
            <a:graphicFrameLocks/>
          </p:cNvGraphicFramePr>
          <p:nvPr>
            <p:extLst/>
          </p:nvPr>
        </p:nvGraphicFramePr>
        <p:xfrm>
          <a:off x="94672" y="85436"/>
          <a:ext cx="11950470" cy="663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129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8373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Додаткові трансферти з державного бюджету </a:t>
            </a:r>
            <a:b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на покриття дефіциту за 2016 – 2018 роки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/>
          </p:nvPr>
        </p:nvGraphicFramePr>
        <p:xfrm>
          <a:off x="108000" y="1044000"/>
          <a:ext cx="12688876" cy="584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кутник 6"/>
          <p:cNvSpPr/>
          <p:nvPr/>
        </p:nvSpPr>
        <p:spPr>
          <a:xfrm>
            <a:off x="8976199" y="1211413"/>
            <a:ext cx="2734832" cy="220133"/>
          </a:xfrm>
          <a:prstGeom prst="rect">
            <a:avLst/>
          </a:prstGeom>
          <a:solidFill>
            <a:srgbClr val="F4AD7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30,3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8369768" y="1768007"/>
            <a:ext cx="988485" cy="220133"/>
          </a:xfrm>
          <a:prstGeom prst="rect">
            <a:avLst/>
          </a:prstGeom>
          <a:solidFill>
            <a:srgbClr val="F4AD7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12,1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06298" y="744948"/>
            <a:ext cx="122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м</a:t>
            </a:r>
            <a:r>
              <a:rPr lang="uk-UA" i="1" dirty="0" smtClean="0"/>
              <a:t>лн грн</a:t>
            </a:r>
            <a:endParaRPr lang="ru-RU" i="1" dirty="0"/>
          </a:p>
        </p:txBody>
      </p:sp>
      <p:sp>
        <p:nvSpPr>
          <p:cNvPr id="3" name="Прямокутник 2"/>
          <p:cNvSpPr/>
          <p:nvPr/>
        </p:nvSpPr>
        <p:spPr>
          <a:xfrm>
            <a:off x="8602192" y="4142558"/>
            <a:ext cx="207818" cy="149629"/>
          </a:xfrm>
          <a:prstGeom prst="rect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864010" y="4027110"/>
            <a:ext cx="3467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- обсяг додаткових трансфертів       з держбюджету на погашення дефіциту</a:t>
            </a:r>
            <a:endParaRPr lang="ru-RU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976199" y="5041056"/>
            <a:ext cx="32158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- недоотримані доходи в динаміці у порівнянні до </a:t>
            </a:r>
            <a:r>
              <a:rPr lang="uk-UA" sz="1600" b="1" i="1" dirty="0" err="1" smtClean="0"/>
              <a:t>середньообласного</a:t>
            </a:r>
            <a:r>
              <a:rPr lang="uk-UA" sz="1600" b="1" i="1" dirty="0" smtClean="0"/>
              <a:t> показника</a:t>
            </a:r>
            <a:endParaRPr lang="ru-RU" sz="1600" b="1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4706224" y="1211413"/>
            <a:ext cx="536895" cy="220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100" b="1" i="1" dirty="0" smtClean="0">
                <a:solidFill>
                  <a:srgbClr val="FF0000"/>
                </a:solidFill>
              </a:rPr>
              <a:t>56</a:t>
            </a:r>
            <a:endParaRPr lang="uk-UA" sz="21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8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5089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/>
              <a:t>Динаміка</a:t>
            </a:r>
            <a:r>
              <a:rPr lang="ru-RU" sz="2400" b="1" dirty="0"/>
              <a:t> </a:t>
            </a:r>
            <a:r>
              <a:rPr lang="ru-RU" sz="2400" b="1" dirty="0" err="1"/>
              <a:t>надходжень</a:t>
            </a:r>
            <a:r>
              <a:rPr lang="ru-RU" sz="2400" b="1" dirty="0"/>
              <a:t> до </a:t>
            </a:r>
            <a:r>
              <a:rPr lang="ru-RU" sz="2400" b="1" dirty="0" err="1"/>
              <a:t>загального</a:t>
            </a:r>
            <a:r>
              <a:rPr lang="ru-RU" sz="2400" b="1" dirty="0"/>
              <a:t> фонду </a:t>
            </a:r>
            <a:r>
              <a:rPr lang="ru-RU" sz="2400" b="1" dirty="0" err="1"/>
              <a:t>місцевих</a:t>
            </a:r>
            <a:r>
              <a:rPr lang="ru-RU" sz="2400" b="1" dirty="0"/>
              <a:t> </a:t>
            </a:r>
            <a:r>
              <a:rPr lang="ru-RU" sz="2400" b="1" dirty="0" err="1"/>
              <a:t>бюджетів</a:t>
            </a:r>
            <a:r>
              <a:rPr lang="ru-RU" sz="2400" b="1" dirty="0"/>
              <a:t> </a:t>
            </a:r>
            <a:r>
              <a:rPr lang="ru-RU" sz="2400" b="1" dirty="0" err="1"/>
              <a:t>області</a:t>
            </a:r>
            <a:r>
              <a:rPr lang="ru-RU" sz="2400" b="1" dirty="0"/>
              <a:t> за </a:t>
            </a:r>
            <a:r>
              <a:rPr lang="ru-RU" sz="2400" b="1" dirty="0" smtClean="0"/>
              <a:t>2016-2018 </a:t>
            </a:r>
            <a:r>
              <a:rPr lang="ru-RU" sz="2400" b="1" dirty="0"/>
              <a:t>роки</a:t>
            </a:r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/>
          </p:nvPr>
        </p:nvGraphicFramePr>
        <p:xfrm>
          <a:off x="0" y="340822"/>
          <a:ext cx="12192000" cy="6517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80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46" y="1919416"/>
            <a:ext cx="10462054" cy="3241261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1309813" y="1448585"/>
            <a:ext cx="1070919" cy="551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</a:t>
            </a:r>
            <a:endParaRPr lang="uk-UA" sz="2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0095469" y="1560907"/>
            <a:ext cx="1070919" cy="551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</a:t>
            </a:r>
            <a:endParaRPr lang="uk-UA" sz="2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1985318" y="5976551"/>
            <a:ext cx="378940" cy="271848"/>
          </a:xfrm>
          <a:prstGeom prst="rect">
            <a:avLst/>
          </a:prstGeom>
          <a:solidFill>
            <a:srgbClr val="4F81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6841524" y="6005384"/>
            <a:ext cx="378940" cy="271848"/>
          </a:xfrm>
          <a:prstGeom prst="rect">
            <a:avLst/>
          </a:prstGeom>
          <a:solidFill>
            <a:srgbClr val="C0504D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2353960" y="5988907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</a:t>
            </a:r>
            <a:endParaRPr lang="uk-U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7278129" y="5976551"/>
            <a:ext cx="16516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медсестри</a:t>
            </a:r>
            <a:endParaRPr lang="uk-U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кутник 10"/>
          <p:cNvSpPr/>
          <p:nvPr/>
        </p:nvSpPr>
        <p:spPr>
          <a:xfrm>
            <a:off x="5296929" y="5243218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Польща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кутник 11"/>
          <p:cNvSpPr/>
          <p:nvPr/>
        </p:nvSpPr>
        <p:spPr>
          <a:xfrm>
            <a:off x="7545859" y="5243218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Естонія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>
          <a:xfrm>
            <a:off x="9667101" y="5243218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Львівська область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кутник 13"/>
          <p:cNvSpPr/>
          <p:nvPr/>
        </p:nvSpPr>
        <p:spPr>
          <a:xfrm>
            <a:off x="939113" y="5237040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Швеція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кутник 14"/>
          <p:cNvSpPr/>
          <p:nvPr/>
        </p:nvSpPr>
        <p:spPr>
          <a:xfrm>
            <a:off x="3120080" y="5241159"/>
            <a:ext cx="1499287" cy="325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Європа</a:t>
            </a:r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кутник 15"/>
          <p:cNvSpPr/>
          <p:nvPr/>
        </p:nvSpPr>
        <p:spPr>
          <a:xfrm>
            <a:off x="667265" y="164757"/>
            <a:ext cx="11088130" cy="8073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Кількість лікарів і </a:t>
            </a:r>
            <a:r>
              <a:rPr lang="uk-UA" sz="2400" b="1" dirty="0" err="1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медсестер</a:t>
            </a:r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 на 10 000 мешканців</a:t>
            </a:r>
            <a:endParaRPr lang="uk-UA" sz="24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7" name="Прямокутник 16"/>
          <p:cNvSpPr/>
          <p:nvPr/>
        </p:nvSpPr>
        <p:spPr>
          <a:xfrm>
            <a:off x="815546" y="3400003"/>
            <a:ext cx="782595" cy="348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кутник 17"/>
          <p:cNvSpPr/>
          <p:nvPr/>
        </p:nvSpPr>
        <p:spPr>
          <a:xfrm>
            <a:off x="3674076" y="2316726"/>
            <a:ext cx="745525" cy="3276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79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кутник 18"/>
          <p:cNvSpPr/>
          <p:nvPr/>
        </p:nvSpPr>
        <p:spPr>
          <a:xfrm>
            <a:off x="2990335" y="3748216"/>
            <a:ext cx="821723" cy="37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9662983" y="2920950"/>
            <a:ext cx="749644" cy="384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8097795" y="2842508"/>
            <a:ext cx="832021" cy="3455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7440828" y="3658382"/>
            <a:ext cx="718748" cy="307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кутник 22"/>
          <p:cNvSpPr/>
          <p:nvPr/>
        </p:nvSpPr>
        <p:spPr>
          <a:xfrm>
            <a:off x="5881816" y="3113118"/>
            <a:ext cx="733168" cy="286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кутник 23"/>
          <p:cNvSpPr/>
          <p:nvPr/>
        </p:nvSpPr>
        <p:spPr>
          <a:xfrm>
            <a:off x="5296929" y="3965406"/>
            <a:ext cx="659027" cy="3429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uk-UA" sz="2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кутник 25"/>
          <p:cNvSpPr/>
          <p:nvPr/>
        </p:nvSpPr>
        <p:spPr>
          <a:xfrm>
            <a:off x="10923369" y="822672"/>
            <a:ext cx="1202727" cy="2987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</a:rPr>
              <a:t>одиниць</a:t>
            </a:r>
            <a:endParaRPr lang="uk-UA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кутник 20"/>
          <p:cNvSpPr/>
          <p:nvPr/>
        </p:nvSpPr>
        <p:spPr>
          <a:xfrm>
            <a:off x="6117515" y="542923"/>
            <a:ext cx="6074485" cy="63150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  <a:alpha val="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0" y="542924"/>
            <a:ext cx="6117515" cy="63150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504839" name="Rectangle 7"/>
          <p:cNvSpPr>
            <a:spLocks noGrp="1" noChangeArrowheads="1"/>
          </p:cNvSpPr>
          <p:nvPr>
            <p:ph type="title"/>
          </p:nvPr>
        </p:nvSpPr>
        <p:spPr>
          <a:xfrm>
            <a:off x="87250" y="-18195"/>
            <a:ext cx="11744325" cy="608520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Оптимальна мережа охорони </a:t>
            </a:r>
            <a:r>
              <a:rPr lang="uk-UA" sz="32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Виноска зі стрілкою вниз&#10; 22"/>
          <p:cNvSpPr/>
          <p:nvPr/>
        </p:nvSpPr>
        <p:spPr>
          <a:xfrm>
            <a:off x="0" y="542924"/>
            <a:ext cx="6117515" cy="603485"/>
          </a:xfrm>
          <a:prstGeom prst="downArrowCallout">
            <a:avLst>
              <a:gd name="adj1" fmla="val 0"/>
              <a:gd name="adj2" fmla="val 30767"/>
              <a:gd name="adj3" fmla="val 25000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рік </a:t>
            </a:r>
            <a:r>
              <a:rPr lang="uk-UA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 первинним рівнем)</a:t>
            </a:r>
            <a:endParaRPr lang="uk-UA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Виноска зі стрілкою вниз&#10; 179"/>
          <p:cNvSpPr/>
          <p:nvPr/>
        </p:nvSpPr>
        <p:spPr>
          <a:xfrm>
            <a:off x="6117515" y="553632"/>
            <a:ext cx="6063623" cy="603485"/>
          </a:xfrm>
          <a:prstGeom prst="downArrowCallout">
            <a:avLst>
              <a:gd name="adj1" fmla="val 0"/>
              <a:gd name="adj2" fmla="val 30767"/>
              <a:gd name="adj3" fmla="val 25000"/>
              <a:gd name="adj4" fmla="val 6497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рік</a:t>
            </a:r>
            <a:r>
              <a:rPr lang="uk-UA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первинного рівня)</a:t>
            </a:r>
          </a:p>
        </p:txBody>
      </p:sp>
      <p:grpSp>
        <p:nvGrpSpPr>
          <p:cNvPr id="2" name="Групувати 1"/>
          <p:cNvGrpSpPr/>
          <p:nvPr/>
        </p:nvGrpSpPr>
        <p:grpSpPr>
          <a:xfrm>
            <a:off x="178345" y="1189659"/>
            <a:ext cx="11839677" cy="5400029"/>
            <a:chOff x="178345" y="1189659"/>
            <a:chExt cx="11839677" cy="5400029"/>
          </a:xfrm>
        </p:grpSpPr>
        <p:sp>
          <p:nvSpPr>
            <p:cNvPr id="11" name="Округлений прямокутник 10"/>
            <p:cNvSpPr/>
            <p:nvPr/>
          </p:nvSpPr>
          <p:spPr>
            <a:xfrm>
              <a:off x="3704849" y="4056801"/>
              <a:ext cx="4677271" cy="600075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6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Штатні посади</a:t>
              </a:r>
              <a:endParaRPr lang="uk-UA" sz="2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0" name="Group 108"/>
            <p:cNvGrpSpPr>
              <a:grpSpLocks/>
            </p:cNvGrpSpPr>
            <p:nvPr/>
          </p:nvGrpSpPr>
          <p:grpSpPr bwMode="auto">
            <a:xfrm>
              <a:off x="4686715" y="1491981"/>
              <a:ext cx="2748782" cy="1966594"/>
              <a:chOff x="4071" y="1584"/>
              <a:chExt cx="1092" cy="1097"/>
            </a:xfrm>
          </p:grpSpPr>
          <p:sp>
            <p:nvSpPr>
              <p:cNvPr id="123" name="Oval 109"/>
              <p:cNvSpPr>
                <a:spLocks noChangeArrowheads="1"/>
              </p:cNvSpPr>
              <p:nvPr/>
            </p:nvSpPr>
            <p:spPr bwMode="gray">
              <a:xfrm>
                <a:off x="4071" y="1584"/>
                <a:ext cx="1090" cy="1088"/>
              </a:xfrm>
              <a:prstGeom prst="ellipse">
                <a:avLst/>
              </a:prstGeom>
              <a:gradFill rotWithShape="1">
                <a:gsLst>
                  <a:gs pos="0">
                    <a:srgbClr val="D8755A">
                      <a:gamma/>
                      <a:tint val="0"/>
                      <a:invGamma/>
                    </a:srgbClr>
                  </a:gs>
                  <a:gs pos="50000">
                    <a:srgbClr val="D8755A"/>
                  </a:gs>
                  <a:gs pos="100000">
                    <a:srgbClr val="D8755A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Oval 110"/>
              <p:cNvSpPr>
                <a:spLocks noChangeArrowheads="1"/>
              </p:cNvSpPr>
              <p:nvPr/>
            </p:nvSpPr>
            <p:spPr bwMode="gray">
              <a:xfrm>
                <a:off x="4073" y="1593"/>
                <a:ext cx="1090" cy="1088"/>
              </a:xfrm>
              <a:prstGeom prst="ellipse">
                <a:avLst/>
              </a:prstGeom>
              <a:gradFill rotWithShape="1">
                <a:gsLst>
                  <a:gs pos="0">
                    <a:srgbClr val="D8755A">
                      <a:alpha val="32001"/>
                    </a:srgbClr>
                  </a:gs>
                  <a:gs pos="100000">
                    <a:srgbClr val="D8755A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Oval 111"/>
              <p:cNvSpPr>
                <a:spLocks noChangeArrowheads="1"/>
              </p:cNvSpPr>
              <p:nvPr/>
            </p:nvSpPr>
            <p:spPr bwMode="gray">
              <a:xfrm>
                <a:off x="4131" y="1655"/>
                <a:ext cx="946" cy="945"/>
              </a:xfrm>
              <a:prstGeom prst="ellipse">
                <a:avLst/>
              </a:prstGeom>
              <a:gradFill rotWithShape="1">
                <a:gsLst>
                  <a:gs pos="0">
                    <a:srgbClr val="D8755A">
                      <a:gamma/>
                      <a:shade val="54118"/>
                      <a:invGamma/>
                    </a:srgbClr>
                  </a:gs>
                  <a:gs pos="50000">
                    <a:srgbClr val="D8755A"/>
                  </a:gs>
                  <a:gs pos="100000">
                    <a:srgbClr val="D8755A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Oval 112"/>
              <p:cNvSpPr>
                <a:spLocks noChangeArrowheads="1"/>
              </p:cNvSpPr>
              <p:nvPr/>
            </p:nvSpPr>
            <p:spPr bwMode="gray">
              <a:xfrm>
                <a:off x="4128" y="1650"/>
                <a:ext cx="946" cy="945"/>
              </a:xfrm>
              <a:prstGeom prst="ellipse">
                <a:avLst/>
              </a:prstGeom>
              <a:gradFill rotWithShape="1">
                <a:gsLst>
                  <a:gs pos="0">
                    <a:srgbClr val="D8755A">
                      <a:gamma/>
                      <a:shade val="63529"/>
                      <a:invGamma/>
                    </a:srgbClr>
                  </a:gs>
                  <a:gs pos="100000">
                    <a:srgbClr val="D8755A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Oval 113"/>
              <p:cNvSpPr>
                <a:spLocks noChangeArrowheads="1"/>
              </p:cNvSpPr>
              <p:nvPr/>
            </p:nvSpPr>
            <p:spPr bwMode="gray">
              <a:xfrm>
                <a:off x="4178" y="1703"/>
                <a:ext cx="852" cy="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28" name="Group 114"/>
              <p:cNvGrpSpPr>
                <a:grpSpLocks/>
              </p:cNvGrpSpPr>
              <p:nvPr/>
            </p:nvGrpSpPr>
            <p:grpSpPr bwMode="auto">
              <a:xfrm>
                <a:off x="4197" y="1716"/>
                <a:ext cx="826" cy="825"/>
                <a:chOff x="4166" y="1706"/>
                <a:chExt cx="1252" cy="1252"/>
              </a:xfrm>
            </p:grpSpPr>
            <p:sp>
              <p:nvSpPr>
                <p:cNvPr id="129" name="Oval 115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0" name="Oval 116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1" name="Oval 117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2" name="Oval 118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71" name="Text Box 17"/>
            <p:cNvSpPr txBox="1">
              <a:spLocks noChangeArrowheads="1"/>
            </p:cNvSpPr>
            <p:nvPr/>
          </p:nvSpPr>
          <p:spPr bwMode="gray">
            <a:xfrm>
              <a:off x="4865445" y="1971272"/>
              <a:ext cx="2381175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 smtClean="0">
                  <a:solidFill>
                    <a:srgbClr val="5427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Розрахунковий норматив на </a:t>
              </a:r>
            </a:p>
            <a:p>
              <a:pPr algn="ctr"/>
              <a:r>
                <a:rPr lang="uk-UA" b="1" dirty="0" smtClean="0">
                  <a:solidFill>
                    <a:srgbClr val="5427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 тис. </a:t>
              </a:r>
            </a:p>
            <a:p>
              <a:pPr algn="ctr"/>
              <a:r>
                <a:rPr lang="uk-UA" b="1" dirty="0" smtClean="0">
                  <a:solidFill>
                    <a:srgbClr val="5427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мешканців</a:t>
              </a:r>
              <a:endParaRPr lang="en-US" b="1" dirty="0">
                <a:solidFill>
                  <a:srgbClr val="542708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" name="Групувати 12"/>
            <p:cNvGrpSpPr/>
            <p:nvPr/>
          </p:nvGrpSpPr>
          <p:grpSpPr>
            <a:xfrm>
              <a:off x="1558474" y="1189659"/>
              <a:ext cx="2941750" cy="2947139"/>
              <a:chOff x="487285" y="819151"/>
              <a:chExt cx="3026796" cy="2947139"/>
            </a:xfrm>
          </p:grpSpPr>
          <p:grpSp>
            <p:nvGrpSpPr>
              <p:cNvPr id="75" name="Group 75"/>
              <p:cNvGrpSpPr>
                <a:grpSpLocks/>
              </p:cNvGrpSpPr>
              <p:nvPr/>
            </p:nvGrpSpPr>
            <p:grpSpPr bwMode="auto">
              <a:xfrm>
                <a:off x="674397" y="819151"/>
                <a:ext cx="2692957" cy="1412186"/>
                <a:chOff x="884" y="2523"/>
                <a:chExt cx="862" cy="862"/>
              </a:xfrm>
            </p:grpSpPr>
            <p:sp>
              <p:nvSpPr>
                <p:cNvPr id="94" name="Oval 76"/>
                <p:cNvSpPr>
                  <a:spLocks noChangeArrowheads="1"/>
                </p:cNvSpPr>
                <p:nvPr/>
              </p:nvSpPr>
              <p:spPr bwMode="gray">
                <a:xfrm>
                  <a:off x="884" y="2523"/>
                  <a:ext cx="862" cy="8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66">
                        <a:gamma/>
                        <a:tint val="0"/>
                        <a:invGamma/>
                      </a:srgbClr>
                    </a:gs>
                    <a:gs pos="50000">
                      <a:srgbClr val="00CC66"/>
                    </a:gs>
                    <a:gs pos="100000">
                      <a:srgbClr val="00CC66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5" name="Oval 77"/>
                <p:cNvSpPr>
                  <a:spLocks noChangeArrowheads="1"/>
                </p:cNvSpPr>
                <p:nvPr/>
              </p:nvSpPr>
              <p:spPr bwMode="gray">
                <a:xfrm>
                  <a:off x="884" y="2523"/>
                  <a:ext cx="862" cy="8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66">
                        <a:alpha val="32001"/>
                      </a:srgbClr>
                    </a:gs>
                    <a:gs pos="100000">
                      <a:srgbClr val="00CC66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6" name="Oval 78"/>
                <p:cNvSpPr>
                  <a:spLocks noChangeArrowheads="1"/>
                </p:cNvSpPr>
                <p:nvPr/>
              </p:nvSpPr>
              <p:spPr bwMode="gray">
                <a:xfrm>
                  <a:off x="940" y="2579"/>
                  <a:ext cx="750" cy="7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66">
                        <a:gamma/>
                        <a:shade val="54118"/>
                        <a:invGamma/>
                      </a:srgbClr>
                    </a:gs>
                    <a:gs pos="50000">
                      <a:srgbClr val="00CC66"/>
                    </a:gs>
                    <a:gs pos="100000">
                      <a:srgbClr val="00CC66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7" name="Oval 79"/>
                <p:cNvSpPr>
                  <a:spLocks noChangeArrowheads="1"/>
                </p:cNvSpPr>
                <p:nvPr/>
              </p:nvSpPr>
              <p:spPr bwMode="gray">
                <a:xfrm>
                  <a:off x="941" y="2579"/>
                  <a:ext cx="749" cy="75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CC66">
                        <a:gamma/>
                        <a:shade val="63529"/>
                        <a:invGamma/>
                      </a:srgbClr>
                    </a:gs>
                    <a:gs pos="100000">
                      <a:srgbClr val="00CC66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Oval 80"/>
                <p:cNvSpPr>
                  <a:spLocks noChangeArrowheads="1"/>
                </p:cNvSpPr>
                <p:nvPr/>
              </p:nvSpPr>
              <p:spPr bwMode="gray">
                <a:xfrm>
                  <a:off x="981" y="2617"/>
                  <a:ext cx="674" cy="67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Oval 81"/>
                <p:cNvSpPr>
                  <a:spLocks noChangeArrowheads="1"/>
                </p:cNvSpPr>
                <p:nvPr/>
              </p:nvSpPr>
              <p:spPr bwMode="gray">
                <a:xfrm>
                  <a:off x="992" y="2628"/>
                  <a:ext cx="653" cy="6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0" name="Oval 82"/>
                <p:cNvSpPr>
                  <a:spLocks noChangeArrowheads="1"/>
                </p:cNvSpPr>
                <p:nvPr/>
              </p:nvSpPr>
              <p:spPr bwMode="gray">
                <a:xfrm>
                  <a:off x="1000" y="2632"/>
                  <a:ext cx="637" cy="6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0"/>
                      </a:srgbClr>
                    </a:gs>
                    <a:gs pos="100000">
                      <a:srgbClr val="C0C0C0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1" name="Oval 83"/>
                <p:cNvSpPr>
                  <a:spLocks noChangeArrowheads="1"/>
                </p:cNvSpPr>
                <p:nvPr/>
              </p:nvSpPr>
              <p:spPr bwMode="gray">
                <a:xfrm>
                  <a:off x="1007" y="2638"/>
                  <a:ext cx="606" cy="5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79216"/>
                        <a:invGamma/>
                      </a:srgbClr>
                    </a:gs>
                    <a:gs pos="100000">
                      <a:srgbClr val="C0C0C0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" name="Oval 84"/>
                <p:cNvSpPr>
                  <a:spLocks noChangeArrowheads="1"/>
                </p:cNvSpPr>
                <p:nvPr/>
              </p:nvSpPr>
              <p:spPr bwMode="gray">
                <a:xfrm>
                  <a:off x="1042" y="2655"/>
                  <a:ext cx="539" cy="48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6" name="Text Box 63"/>
              <p:cNvSpPr txBox="1">
                <a:spLocks noChangeArrowheads="1"/>
              </p:cNvSpPr>
              <p:nvPr/>
            </p:nvSpPr>
            <p:spPr bwMode="gray">
              <a:xfrm>
                <a:off x="694333" y="980166"/>
                <a:ext cx="2664736" cy="9518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000" b="1" u="sng" dirty="0" smtClean="0">
                    <a:solidFill>
                      <a:srgbClr val="70AD47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Міста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135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шт.одиниць</a:t>
                </a:r>
                <a:endParaRPr lang="uk-UA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2" name="Group 95"/>
              <p:cNvGrpSpPr>
                <a:grpSpLocks/>
              </p:cNvGrpSpPr>
              <p:nvPr/>
            </p:nvGrpSpPr>
            <p:grpSpPr bwMode="auto">
              <a:xfrm>
                <a:off x="495823" y="2266592"/>
                <a:ext cx="2918091" cy="1499698"/>
                <a:chOff x="2832" y="1728"/>
                <a:chExt cx="907" cy="907"/>
              </a:xfrm>
            </p:grpSpPr>
            <p:sp>
              <p:nvSpPr>
                <p:cNvPr id="84" name="Oval 96"/>
                <p:cNvSpPr>
                  <a:spLocks noChangeArrowheads="1"/>
                </p:cNvSpPr>
                <p:nvPr/>
              </p:nvSpPr>
              <p:spPr bwMode="gray">
                <a:xfrm>
                  <a:off x="2832" y="1728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>
                        <a:gamma/>
                        <a:tint val="0"/>
                        <a:invGamma/>
                      </a:srgbClr>
                    </a:gs>
                    <a:gs pos="50000">
                      <a:srgbClr val="3965E1"/>
                    </a:gs>
                    <a:gs pos="100000">
                      <a:srgbClr val="3965E1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" name="Oval 97"/>
                <p:cNvSpPr>
                  <a:spLocks noChangeArrowheads="1"/>
                </p:cNvSpPr>
                <p:nvPr/>
              </p:nvSpPr>
              <p:spPr bwMode="gray">
                <a:xfrm>
                  <a:off x="2832" y="1728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>
                        <a:alpha val="32001"/>
                      </a:srgbClr>
                    </a:gs>
                    <a:gs pos="100000">
                      <a:srgbClr val="3965E1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" name="Oval 98"/>
                <p:cNvSpPr>
                  <a:spLocks noChangeArrowheads="1"/>
                </p:cNvSpPr>
                <p:nvPr/>
              </p:nvSpPr>
              <p:spPr bwMode="gray">
                <a:xfrm>
                  <a:off x="2889" y="1788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>
                        <a:gamma/>
                        <a:shade val="54118"/>
                        <a:invGamma/>
                      </a:srgbClr>
                    </a:gs>
                    <a:gs pos="50000">
                      <a:srgbClr val="3965E1"/>
                    </a:gs>
                    <a:gs pos="100000">
                      <a:srgbClr val="3965E1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" name="Oval 99"/>
                <p:cNvSpPr>
                  <a:spLocks noChangeArrowheads="1"/>
                </p:cNvSpPr>
                <p:nvPr/>
              </p:nvSpPr>
              <p:spPr bwMode="gray">
                <a:xfrm>
                  <a:off x="2889" y="179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>
                        <a:gamma/>
                        <a:shade val="66667"/>
                        <a:invGamma/>
                      </a:srgbClr>
                    </a:gs>
                    <a:gs pos="100000">
                      <a:srgbClr val="3965E1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" name="Oval 100"/>
                <p:cNvSpPr>
                  <a:spLocks noChangeArrowheads="1"/>
                </p:cNvSpPr>
                <p:nvPr/>
              </p:nvSpPr>
              <p:spPr bwMode="gray">
                <a:xfrm>
                  <a:off x="2928" y="1833"/>
                  <a:ext cx="709" cy="70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965E1"/>
                    </a:gs>
                    <a:gs pos="100000">
                      <a:srgbClr val="3965E1">
                        <a:gamma/>
                        <a:shade val="588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89" name="Group 101"/>
                <p:cNvGrpSpPr>
                  <a:grpSpLocks/>
                </p:cNvGrpSpPr>
                <p:nvPr/>
              </p:nvGrpSpPr>
              <p:grpSpPr bwMode="auto">
                <a:xfrm>
                  <a:off x="2946" y="1842"/>
                  <a:ext cx="687" cy="688"/>
                  <a:chOff x="4166" y="1706"/>
                  <a:chExt cx="1252" cy="1252"/>
                </a:xfrm>
              </p:grpSpPr>
              <p:sp>
                <p:nvSpPr>
                  <p:cNvPr id="90" name="Oval 102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1" name="Oval 103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2" name="Oval 104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3" name="Oval 105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sp>
            <p:nvSpPr>
              <p:cNvPr id="8" name="Права фігурна дужка 7"/>
              <p:cNvSpPr/>
              <p:nvPr/>
            </p:nvSpPr>
            <p:spPr>
              <a:xfrm>
                <a:off x="3237081" y="1843622"/>
                <a:ext cx="277000" cy="793485"/>
              </a:xfrm>
              <a:prstGeom prst="rightBrace">
                <a:avLst/>
              </a:prstGeom>
              <a:ln w="31750"/>
              <a:scene3d>
                <a:camera prst="orthographicFront"/>
                <a:lightRig rig="threePt" dir="t"/>
              </a:scene3d>
              <a:sp3d prstMaterial="metal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uk-UA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Text Box 63"/>
              <p:cNvSpPr txBox="1">
                <a:spLocks noChangeArrowheads="1"/>
              </p:cNvSpPr>
              <p:nvPr/>
            </p:nvSpPr>
            <p:spPr bwMode="gray">
              <a:xfrm>
                <a:off x="487285" y="2561246"/>
                <a:ext cx="2860162" cy="9374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1900" b="1" u="sng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Райони/ОТГ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130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шт.одиниць</a:t>
                </a:r>
                <a:endParaRPr lang="uk-UA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Групувати 17"/>
            <p:cNvGrpSpPr/>
            <p:nvPr/>
          </p:nvGrpSpPr>
          <p:grpSpPr>
            <a:xfrm>
              <a:off x="7641559" y="1189659"/>
              <a:ext cx="2793534" cy="2942148"/>
              <a:chOff x="8649196" y="829752"/>
              <a:chExt cx="3085605" cy="2942148"/>
            </a:xfrm>
          </p:grpSpPr>
          <p:grpSp>
            <p:nvGrpSpPr>
              <p:cNvPr id="72" name="Group 29"/>
              <p:cNvGrpSpPr>
                <a:grpSpLocks/>
              </p:cNvGrpSpPr>
              <p:nvPr/>
            </p:nvGrpSpPr>
            <p:grpSpPr bwMode="auto">
              <a:xfrm>
                <a:off x="8751242" y="829752"/>
                <a:ext cx="2777886" cy="1421558"/>
                <a:chOff x="2789" y="1625"/>
                <a:chExt cx="907" cy="907"/>
              </a:xfrm>
            </p:grpSpPr>
            <p:sp>
              <p:nvSpPr>
                <p:cNvPr id="113" name="Oval 3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4" name="Oval 31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5" name="Oval 32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6" name="Oval 33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7" name="Oval 34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118" name="Group 35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19" name="Oval 3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0" name="Oval 3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1" name="Oval 3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2" name="Oval 3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74" name="Group 41"/>
              <p:cNvGrpSpPr>
                <a:grpSpLocks/>
              </p:cNvGrpSpPr>
              <p:nvPr/>
            </p:nvGrpSpPr>
            <p:grpSpPr bwMode="auto">
              <a:xfrm>
                <a:off x="8797803" y="2315907"/>
                <a:ext cx="2936998" cy="1455993"/>
                <a:chOff x="864" y="1680"/>
                <a:chExt cx="910" cy="960"/>
              </a:xfrm>
            </p:grpSpPr>
            <p:sp>
              <p:nvSpPr>
                <p:cNvPr id="103" name="Oval 42"/>
                <p:cNvSpPr>
                  <a:spLocks noChangeArrowheads="1"/>
                </p:cNvSpPr>
                <p:nvPr/>
              </p:nvSpPr>
              <p:spPr bwMode="gray">
                <a:xfrm>
                  <a:off x="864" y="1680"/>
                  <a:ext cx="910" cy="9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99">
                        <a:gamma/>
                        <a:tint val="0"/>
                        <a:invGamma/>
                      </a:srgbClr>
                    </a:gs>
                    <a:gs pos="50000">
                      <a:srgbClr val="FF6699"/>
                    </a:gs>
                    <a:gs pos="100000">
                      <a:srgbClr val="FF6699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4" name="Oval 43"/>
                <p:cNvSpPr>
                  <a:spLocks noChangeArrowheads="1"/>
                </p:cNvSpPr>
                <p:nvPr/>
              </p:nvSpPr>
              <p:spPr bwMode="gray">
                <a:xfrm>
                  <a:off x="864" y="1680"/>
                  <a:ext cx="910" cy="9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99">
                        <a:alpha val="32001"/>
                      </a:srgbClr>
                    </a:gs>
                    <a:gs pos="100000">
                      <a:srgbClr val="FF6699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5" name="Oval 44"/>
                <p:cNvSpPr>
                  <a:spLocks noChangeArrowheads="1"/>
                </p:cNvSpPr>
                <p:nvPr/>
              </p:nvSpPr>
              <p:spPr bwMode="gray">
                <a:xfrm>
                  <a:off x="923" y="1742"/>
                  <a:ext cx="792" cy="8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99">
                        <a:gamma/>
                        <a:shade val="54118"/>
                        <a:invGamma/>
                      </a:srgbClr>
                    </a:gs>
                    <a:gs pos="50000">
                      <a:srgbClr val="FF6699"/>
                    </a:gs>
                    <a:gs pos="100000">
                      <a:srgbClr val="FF6699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Oval 45"/>
                <p:cNvSpPr>
                  <a:spLocks noChangeArrowheads="1"/>
                </p:cNvSpPr>
                <p:nvPr/>
              </p:nvSpPr>
              <p:spPr bwMode="gray">
                <a:xfrm>
                  <a:off x="912" y="1728"/>
                  <a:ext cx="791" cy="8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99">
                        <a:gamma/>
                        <a:shade val="63529"/>
                        <a:invGamma/>
                      </a:srgbClr>
                    </a:gs>
                    <a:gs pos="100000">
                      <a:srgbClr val="FF6699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7" name="Oval 46"/>
                <p:cNvSpPr>
                  <a:spLocks noChangeArrowheads="1"/>
                </p:cNvSpPr>
                <p:nvPr/>
              </p:nvSpPr>
              <p:spPr bwMode="gray">
                <a:xfrm>
                  <a:off x="966" y="1785"/>
                  <a:ext cx="712" cy="75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9250" dir="3267739" algn="ctr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Oval 47"/>
                <p:cNvSpPr>
                  <a:spLocks noChangeArrowheads="1"/>
                </p:cNvSpPr>
                <p:nvPr/>
              </p:nvSpPr>
              <p:spPr bwMode="gray">
                <a:xfrm>
                  <a:off x="960" y="1776"/>
                  <a:ext cx="689" cy="7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9" name="Oval 48"/>
                <p:cNvSpPr>
                  <a:spLocks noChangeArrowheads="1"/>
                </p:cNvSpPr>
                <p:nvPr/>
              </p:nvSpPr>
              <p:spPr bwMode="gray">
                <a:xfrm>
                  <a:off x="986" y="1801"/>
                  <a:ext cx="673" cy="70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0"/>
                      </a:srgbClr>
                    </a:gs>
                    <a:gs pos="100000">
                      <a:srgbClr val="C0C0C0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Oval 49"/>
                <p:cNvSpPr>
                  <a:spLocks noChangeArrowheads="1"/>
                </p:cNvSpPr>
                <p:nvPr/>
              </p:nvSpPr>
              <p:spPr bwMode="gray">
                <a:xfrm>
                  <a:off x="994" y="1808"/>
                  <a:ext cx="640" cy="66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79216"/>
                        <a:invGamma/>
                      </a:srgbClr>
                    </a:gs>
                    <a:gs pos="100000">
                      <a:srgbClr val="C0C0C0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1" name="Oval 50"/>
                <p:cNvSpPr>
                  <a:spLocks noChangeArrowheads="1"/>
                </p:cNvSpPr>
                <p:nvPr/>
              </p:nvSpPr>
              <p:spPr bwMode="gray">
                <a:xfrm>
                  <a:off x="1031" y="1827"/>
                  <a:ext cx="569" cy="5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9" name="Права фігурна дужка 138"/>
              <p:cNvSpPr/>
              <p:nvPr/>
            </p:nvSpPr>
            <p:spPr>
              <a:xfrm flipH="1">
                <a:off x="8649196" y="1920457"/>
                <a:ext cx="298346" cy="717968"/>
              </a:xfrm>
              <a:prstGeom prst="rightBrace">
                <a:avLst/>
              </a:prstGeom>
              <a:ln w="31750"/>
              <a:scene3d>
                <a:camera prst="orthographicFront"/>
                <a:lightRig rig="threePt" dir="t"/>
              </a:scene3d>
              <a:sp3d prstMaterial="metal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uk-UA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Text Box 63"/>
              <p:cNvSpPr txBox="1">
                <a:spLocks noChangeArrowheads="1"/>
              </p:cNvSpPr>
              <p:nvPr/>
            </p:nvSpPr>
            <p:spPr bwMode="gray">
              <a:xfrm>
                <a:off x="8814086" y="1006482"/>
                <a:ext cx="2664736" cy="10156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000" b="1" u="sng" dirty="0" smtClean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Міста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115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шт.одиниць</a:t>
                </a:r>
                <a:endParaRPr lang="uk-UA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Text Box 63"/>
              <p:cNvSpPr txBox="1">
                <a:spLocks noChangeArrowheads="1"/>
              </p:cNvSpPr>
              <p:nvPr/>
            </p:nvSpPr>
            <p:spPr bwMode="gray">
              <a:xfrm>
                <a:off x="8820084" y="2541399"/>
                <a:ext cx="2860163" cy="10002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1900" b="1" u="sng" dirty="0" smtClean="0">
                    <a:solidFill>
                      <a:srgbClr val="4D132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Райони/ОТГ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шт.одиниць</a:t>
                </a:r>
                <a:endParaRPr lang="uk-UA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39</a:t>
                </a:r>
                <a:r>
                  <a:rPr lang="uk-UA" sz="2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en-US" sz="16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" name="Групувати 18"/>
            <p:cNvGrpSpPr/>
            <p:nvPr/>
          </p:nvGrpSpPr>
          <p:grpSpPr>
            <a:xfrm>
              <a:off x="178345" y="1396065"/>
              <a:ext cx="1422244" cy="2221889"/>
              <a:chOff x="-3343" y="1126002"/>
              <a:chExt cx="1251372" cy="2221889"/>
            </a:xfrm>
          </p:grpSpPr>
          <p:sp>
            <p:nvSpPr>
              <p:cNvPr id="164" name="Округлений прямокутник 163"/>
              <p:cNvSpPr/>
              <p:nvPr/>
            </p:nvSpPr>
            <p:spPr>
              <a:xfrm>
                <a:off x="21830" y="1126002"/>
                <a:ext cx="1209182" cy="222188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5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Округлений прямокутник 16"/>
              <p:cNvSpPr/>
              <p:nvPr/>
            </p:nvSpPr>
            <p:spPr>
              <a:xfrm>
                <a:off x="87250" y="1215983"/>
                <a:ext cx="1075292" cy="2041925"/>
              </a:xfrm>
              <a:prstGeom prst="roundRect">
                <a:avLst>
                  <a:gd name="adj" fmla="val 47914"/>
                </a:avLst>
              </a:prstGeom>
              <a:gradFill flip="none" rotWithShape="1">
                <a:gsLst>
                  <a:gs pos="0">
                    <a:schemeClr val="bg1"/>
                  </a:gs>
                  <a:gs pos="74000">
                    <a:schemeClr val="bg1">
                      <a:lumMod val="95000"/>
                    </a:schemeClr>
                  </a:gs>
                  <a:gs pos="83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-3343" y="1527104"/>
                <a:ext cx="1251372" cy="1261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Середній показник: </a:t>
                </a:r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140</a:t>
                </a:r>
                <a:r>
                  <a:rPr lang="uk-UA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dirty="0" err="1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</a:t>
                </a:r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47</a:t>
                </a:r>
                <a:r>
                  <a:rPr lang="uk-UA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uk-UA" b="1" dirty="0">
                  <a:solidFill>
                    <a:srgbClr val="44546A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1" name="Групувати 170"/>
            <p:cNvGrpSpPr/>
            <p:nvPr/>
          </p:nvGrpSpPr>
          <p:grpSpPr>
            <a:xfrm>
              <a:off x="10456329" y="1361677"/>
              <a:ext cx="1561693" cy="2221889"/>
              <a:chOff x="-3343" y="1126002"/>
              <a:chExt cx="1251372" cy="2221889"/>
            </a:xfrm>
          </p:grpSpPr>
          <p:sp>
            <p:nvSpPr>
              <p:cNvPr id="172" name="Округлений прямокутник 171"/>
              <p:cNvSpPr/>
              <p:nvPr/>
            </p:nvSpPr>
            <p:spPr>
              <a:xfrm>
                <a:off x="21830" y="1126002"/>
                <a:ext cx="1209182" cy="222188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sz="15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Округлений прямокутник 172"/>
              <p:cNvSpPr/>
              <p:nvPr/>
            </p:nvSpPr>
            <p:spPr>
              <a:xfrm>
                <a:off x="87250" y="1215983"/>
                <a:ext cx="1075292" cy="2041925"/>
              </a:xfrm>
              <a:prstGeom prst="roundRect">
                <a:avLst>
                  <a:gd name="adj" fmla="val 47914"/>
                </a:avLst>
              </a:prstGeom>
              <a:gradFill flip="none" rotWithShape="1">
                <a:gsLst>
                  <a:gs pos="0">
                    <a:schemeClr val="bg1"/>
                  </a:gs>
                  <a:gs pos="74000">
                    <a:schemeClr val="bg1">
                      <a:lumMod val="95000"/>
                    </a:schemeClr>
                  </a:gs>
                  <a:gs pos="83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-3343" y="1527104"/>
                <a:ext cx="1251372" cy="1261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Середній показник: </a:t>
                </a:r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106</a:t>
                </a:r>
                <a:r>
                  <a:rPr lang="uk-UA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dirty="0" err="1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шт.од</a:t>
                </a:r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r>
                  <a:rPr lang="uk-UA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47</a:t>
                </a:r>
                <a:r>
                  <a:rPr lang="uk-UA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b="1" dirty="0" smtClean="0">
                    <a:solidFill>
                      <a:srgbClr val="44546A">
                        <a:lumMod val="50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ліжок</a:t>
                </a:r>
                <a:endParaRPr lang="uk-UA" b="1" dirty="0">
                  <a:solidFill>
                    <a:srgbClr val="44546A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" name="Овальна виноска 24"/>
            <p:cNvSpPr/>
            <p:nvPr/>
          </p:nvSpPr>
          <p:spPr>
            <a:xfrm>
              <a:off x="1361513" y="4771783"/>
              <a:ext cx="3097418" cy="1817905"/>
            </a:xfrm>
            <a:prstGeom prst="wedgeEllipseCallout">
              <a:avLst>
                <a:gd name="adj1" fmla="val 65344"/>
                <a:gd name="adj2" fmla="val -55853"/>
              </a:avLst>
            </a:prstGeom>
            <a:gradFill flip="none" rotWithShape="1">
              <a:gsLst>
                <a:gs pos="0">
                  <a:schemeClr val="accent5">
                    <a:lumMod val="89000"/>
                  </a:schemeClr>
                </a:gs>
                <a:gs pos="23000">
                  <a:schemeClr val="accent5">
                    <a:lumMod val="89000"/>
                  </a:schemeClr>
                </a:gs>
                <a:gs pos="69000">
                  <a:schemeClr val="accent5">
                    <a:lumMod val="75000"/>
                  </a:schemeClr>
                </a:gs>
                <a:gs pos="97000">
                  <a:schemeClr val="accent5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prstClr val="white"/>
                </a:solidFill>
              </a:endParaRPr>
            </a:p>
          </p:txBody>
        </p:sp>
        <p:sp>
          <p:nvSpPr>
            <p:cNvPr id="182" name="Text Box 33"/>
            <p:cNvSpPr txBox="1">
              <a:spLocks noChangeArrowheads="1"/>
            </p:cNvSpPr>
            <p:nvPr/>
          </p:nvSpPr>
          <p:spPr bwMode="gray">
            <a:xfrm>
              <a:off x="1740329" y="4885138"/>
              <a:ext cx="2313085" cy="1692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uk-UA" b="1" u="sng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Рекомендовано скоротити: </a:t>
              </a:r>
            </a:p>
            <a:p>
              <a:pPr algn="ctr"/>
              <a:r>
                <a:rPr lang="uk-UA" sz="24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2956</a:t>
              </a:r>
              <a:r>
                <a:rPr lang="uk-UA" sz="20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од.</a:t>
              </a:r>
            </a:p>
            <a:p>
              <a:pPr algn="ctr"/>
              <a:r>
                <a:rPr lang="uk-UA" b="1" u="sng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Скорочено:</a:t>
              </a:r>
              <a:r>
                <a:rPr lang="uk-UA" sz="2000" b="1" u="sng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uk-UA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2400" b="1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1026</a:t>
              </a:r>
              <a:r>
                <a:rPr lang="uk-UA" sz="2400" b="1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од.</a:t>
              </a:r>
              <a:endParaRPr lang="en-US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Овальна виноска 25"/>
            <p:cNvSpPr/>
            <p:nvPr/>
          </p:nvSpPr>
          <p:spPr>
            <a:xfrm>
              <a:off x="7900315" y="4885138"/>
              <a:ext cx="3172377" cy="1518837"/>
            </a:xfrm>
            <a:prstGeom prst="wedgeEllipseCallout">
              <a:avLst>
                <a:gd name="adj1" fmla="val -69473"/>
                <a:gd name="adj2" fmla="val -63753"/>
              </a:avLst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  <p:sp>
          <p:nvSpPr>
            <p:cNvPr id="162" name="Text Box 33"/>
            <p:cNvSpPr txBox="1">
              <a:spLocks noChangeArrowheads="1"/>
            </p:cNvSpPr>
            <p:nvPr/>
          </p:nvSpPr>
          <p:spPr bwMode="gray">
            <a:xfrm>
              <a:off x="8309201" y="4998888"/>
              <a:ext cx="2419230" cy="12618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uk-UA" sz="2400" b="1" u="sng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Рекомендовано скоротити: </a:t>
              </a:r>
              <a:r>
                <a:rPr lang="uk-UA" sz="28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sz="28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r>
                <a:rPr lang="uk-UA" sz="2800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240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од.</a:t>
              </a:r>
              <a:endParaRPr lang="en-U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45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>
            <a:spLocks noGrp="1" noChangeArrowheads="1"/>
          </p:cNvSpPr>
          <p:nvPr>
            <p:ph type="title" sz="quarter"/>
          </p:nvPr>
        </p:nvSpPr>
        <p:spPr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Деякі показники </a:t>
            </a:r>
            <a:br>
              <a:rPr lang="uk-UA" altLang="uk-UA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uk-UA" altLang="uk-UA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загальноосвітніх навчальних закладів </a:t>
            </a:r>
            <a:br>
              <a:rPr lang="uk-UA" altLang="uk-UA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uk-UA" altLang="uk-UA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у 2018/19 навчальних  роках</a:t>
            </a:r>
          </a:p>
        </p:txBody>
      </p:sp>
      <p:sp>
        <p:nvSpPr>
          <p:cNvPr id="6147" name="AutoShape 43"/>
          <p:cNvSpPr>
            <a:spLocks noChangeArrowheads="1"/>
          </p:cNvSpPr>
          <p:nvPr/>
        </p:nvSpPr>
        <p:spPr bwMode="auto">
          <a:xfrm>
            <a:off x="6389688" y="1935163"/>
            <a:ext cx="3700462" cy="1752600"/>
          </a:xfrm>
          <a:prstGeom prst="flowChartAlternateProcess">
            <a:avLst/>
          </a:prstGeom>
          <a:gradFill rotWithShape="1">
            <a:gsLst>
              <a:gs pos="0">
                <a:srgbClr val="74695C"/>
              </a:gs>
              <a:gs pos="100000">
                <a:srgbClr val="FBE2C7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BE2C7"/>
            </a:extrusionClr>
            <a:contourClr>
              <a:srgbClr val="FBE2C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Середня наповнюваність 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класів </a:t>
            </a:r>
            <a:r>
              <a:rPr lang="uk-UA" altLang="uk-UA">
                <a:solidFill>
                  <a:srgbClr val="660033"/>
                </a:solidFill>
                <a:latin typeface="Arial" panose="020B0604020202020204" pitchFamily="34" charset="0"/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19,1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з них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у містах </a:t>
            </a:r>
            <a:r>
              <a:rPr lang="uk-UA" altLang="uk-UA" b="1" i="1">
                <a:solidFill>
                  <a:srgbClr val="660033"/>
                </a:solidFill>
                <a:latin typeface="Arial" panose="020B0604020202020204" pitchFamily="34" charset="0"/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26,9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районах та ОТГ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15,6</a:t>
            </a:r>
          </a:p>
        </p:txBody>
      </p:sp>
      <p:sp>
        <p:nvSpPr>
          <p:cNvPr id="6148" name="AutoShape 40"/>
          <p:cNvSpPr>
            <a:spLocks noChangeArrowheads="1"/>
          </p:cNvSpPr>
          <p:nvPr/>
        </p:nvSpPr>
        <p:spPr bwMode="auto">
          <a:xfrm>
            <a:off x="1958975" y="1938338"/>
            <a:ext cx="3722688" cy="1784350"/>
          </a:xfrm>
          <a:prstGeom prst="flowChartAlternateProcess">
            <a:avLst/>
          </a:prstGeom>
          <a:gradFill rotWithShape="1">
            <a:gsLst>
              <a:gs pos="0">
                <a:srgbClr val="FBEAC7"/>
              </a:gs>
              <a:gs pos="100000">
                <a:srgbClr val="746C5C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BEAC7"/>
            </a:extrusionClr>
            <a:contourClr>
              <a:srgbClr val="FBEAC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ЧИСЕЛЬНІСТЬ учнів 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на 1 педагогічну ставку  </a:t>
            </a:r>
            <a:r>
              <a:rPr lang="uk-UA" altLang="uk-UA">
                <a:solidFill>
                  <a:srgbClr val="660033"/>
                </a:solidFill>
              </a:rPr>
              <a:t>–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8,2 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з них 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у містах  </a:t>
            </a:r>
            <a:r>
              <a:rPr lang="uk-UA" altLang="uk-UA">
                <a:solidFill>
                  <a:srgbClr val="660033"/>
                </a:solidFill>
              </a:rPr>
              <a:t>–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10,2</a:t>
            </a:r>
          </a:p>
          <a:p>
            <a:pPr algn="ctr" eaLnBrk="1" hangingPunct="1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районах та ОТГ  </a:t>
            </a:r>
            <a:r>
              <a:rPr lang="uk-UA" altLang="uk-UA">
                <a:solidFill>
                  <a:srgbClr val="660033"/>
                </a:solidFill>
              </a:rPr>
              <a:t>– 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7,1</a:t>
            </a:r>
          </a:p>
        </p:txBody>
      </p:sp>
      <p:sp>
        <p:nvSpPr>
          <p:cNvPr id="6149" name="Oval 46"/>
          <p:cNvSpPr>
            <a:spLocks noChangeArrowheads="1"/>
          </p:cNvSpPr>
          <p:nvPr/>
        </p:nvSpPr>
        <p:spPr bwMode="auto">
          <a:xfrm>
            <a:off x="9507539" y="1323976"/>
            <a:ext cx="1000125" cy="33337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uk-UA" altLang="uk-UA" sz="1400" b="1" i="1" u="sng">
                <a:solidFill>
                  <a:schemeClr val="bg2"/>
                </a:solidFill>
                <a:latin typeface="Times New Roman" panose="02020603050405020304" pitchFamily="18" charset="0"/>
              </a:rPr>
              <a:t>Одиниць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2132013" y="4264026"/>
            <a:ext cx="3657600" cy="1698625"/>
          </a:xfrm>
          <a:prstGeom prst="flowChartAlternateProcess">
            <a:avLst/>
          </a:prstGeom>
          <a:gradFill rotWithShape="1">
            <a:gsLst>
              <a:gs pos="0">
                <a:srgbClr val="74695C"/>
              </a:gs>
              <a:gs pos="100000">
                <a:srgbClr val="FBE2C7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BE2C7"/>
            </a:extrusionClr>
            <a:contourClr>
              <a:srgbClr val="FBE2C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Розрахунковий середній показник 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чисельності учнів 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на 1 педагогічну ставку 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10,4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з них 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у містах 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13,6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районах та ОТГ 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8,8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6357939" y="4200526"/>
            <a:ext cx="3787775" cy="1806575"/>
          </a:xfrm>
          <a:prstGeom prst="flowChartAlternateProcess">
            <a:avLst/>
          </a:prstGeom>
          <a:gradFill rotWithShape="1">
            <a:gsLst>
              <a:gs pos="0">
                <a:srgbClr val="74695C"/>
              </a:gs>
              <a:gs pos="100000">
                <a:srgbClr val="FBE2C7"/>
              </a:gs>
            </a:gsLst>
            <a:lin ang="1890000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BE2C7"/>
            </a:extrusionClr>
            <a:contourClr>
              <a:srgbClr val="FBE2C7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Розрахунковий середній норматив 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наповнюваності класів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19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з них 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у містах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25</a:t>
            </a:r>
          </a:p>
          <a:p>
            <a:pPr algn="ctr"/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районах та ОТГ </a:t>
            </a:r>
            <a:r>
              <a:rPr lang="uk-UA" altLang="uk-UA">
                <a:solidFill>
                  <a:srgbClr val="660033"/>
                </a:solidFill>
              </a:rPr>
              <a:t>–</a:t>
            </a:r>
            <a:r>
              <a:rPr lang="uk-UA" altLang="uk-UA"/>
              <a:t> </a:t>
            </a:r>
            <a:r>
              <a:rPr lang="uk-UA" altLang="uk-UA" b="1" i="1">
                <a:solidFill>
                  <a:srgbClr val="660033"/>
                </a:solidFill>
                <a:latin typeface="Times New Roman" panose="02020603050405020304" pitchFamily="18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91496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>
          <a:xfrm>
            <a:off x="115330" y="70719"/>
            <a:ext cx="11969577" cy="2649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Видатки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бюджетів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у 201</a:t>
            </a:r>
            <a:r>
              <a:rPr lang="en-US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8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році</a:t>
            </a:r>
            <a:endParaRPr lang="uk-UA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/>
          </p:nvPr>
        </p:nvGraphicFramePr>
        <p:xfrm>
          <a:off x="6097453" y="439937"/>
          <a:ext cx="5870209" cy="615958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50558">
                  <a:extLst>
                    <a:ext uri="{9D8B030D-6E8A-4147-A177-3AD203B41FA5}">
                      <a16:colId xmlns="" xmlns:a16="http://schemas.microsoft.com/office/drawing/2014/main" val="1225079108"/>
                    </a:ext>
                  </a:extLst>
                </a:gridCol>
                <a:gridCol w="22064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66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072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94354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u="none" strike="noStrike" dirty="0" smtClean="0">
                          <a:effectLst/>
                        </a:rPr>
                        <a:t>№ п/п</a:t>
                      </a:r>
                      <a:endParaRPr lang="ru-RU" sz="14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effectLst/>
                        </a:rPr>
                        <a:t>Території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>
                          <a:effectLst/>
                        </a:rPr>
                        <a:t>Загальний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обсяг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видатків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розвитку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>
                          <a:effectLst/>
                        </a:rPr>
                        <a:t>Питома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smtClean="0">
                          <a:effectLst/>
                        </a:rPr>
                        <a:t>вага</a:t>
                      </a:r>
                      <a:r>
                        <a:rPr lang="en-US" sz="1400" u="none" strike="noStrike" dirty="0" smtClean="0">
                          <a:effectLst/>
                        </a:rPr>
                        <a:t>, %</a:t>
                      </a:r>
                      <a:r>
                        <a:rPr lang="uk-UA" sz="1400" u="none" strike="noStrike" dirty="0" smtClean="0">
                          <a:effectLst/>
                        </a:rPr>
                        <a:t> *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вага без 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капвидатків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з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інших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бюджетів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Щирецька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3392445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2627987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3630311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Нижанковицька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58904513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Розвадівська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50120577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Жидач</a:t>
                      </a:r>
                      <a:r>
                        <a:rPr lang="en-US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5376136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</a:t>
                      </a:r>
                      <a:r>
                        <a:rPr lang="en-US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сковицька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3930314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Дрогобич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Мостиська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36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Брод</a:t>
                      </a:r>
                      <a:r>
                        <a:rPr lang="en-US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38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Золоч</a:t>
                      </a:r>
                      <a:r>
                        <a:rPr lang="en-US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3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Новостр</a:t>
                      </a:r>
                      <a:r>
                        <a:rPr lang="en-US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лищанська</a:t>
                      </a:r>
                      <a:endParaRPr lang="ru-RU" sz="16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32619408"/>
                  </a:ext>
                </a:extLst>
              </a:tr>
              <a:tr h="32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Гн</a:t>
                      </a:r>
                      <a:r>
                        <a:rPr lang="en-US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здич</a:t>
                      </a:r>
                      <a:r>
                        <a:rPr lang="en-US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Жовк</a:t>
                      </a:r>
                      <a:r>
                        <a:rPr lang="en-US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7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Сокальський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р-н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Жовтанецька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82374432"/>
                  </a:ext>
                </a:extLst>
              </a:tr>
              <a:tr h="324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</a:t>
                      </a:r>
                      <a:r>
                        <a:rPr lang="ru-RU" sz="16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Бабинська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</a:t>
                      </a:r>
                      <a:r>
                        <a:rPr lang="en-US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34014"/>
                  </a:ext>
                </a:extLst>
              </a:tr>
            </a:tbl>
          </a:graphicData>
        </a:graphic>
      </p:graphicFrame>
      <p:graphicFrame>
        <p:nvGraphicFramePr>
          <p:cNvPr id="7" name="Таблиця 6"/>
          <p:cNvGraphicFramePr>
            <a:graphicFrameLocks noGrp="1"/>
          </p:cNvGraphicFramePr>
          <p:nvPr>
            <p:extLst/>
          </p:nvPr>
        </p:nvGraphicFramePr>
        <p:xfrm>
          <a:off x="115330" y="467491"/>
          <a:ext cx="5791200" cy="618190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9513">
                  <a:extLst>
                    <a:ext uri="{9D8B030D-6E8A-4147-A177-3AD203B41FA5}">
                      <a16:colId xmlns="" xmlns:a16="http://schemas.microsoft.com/office/drawing/2014/main" val="2553238986"/>
                    </a:ext>
                  </a:extLst>
                </a:gridCol>
                <a:gridCol w="19770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56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08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180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994409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Території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Загальний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обсяг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розвитку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вага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, %</a:t>
                      </a:r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*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вага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без 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капітальних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з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інших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бюджетів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60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Всього</a:t>
                      </a:r>
                      <a:r>
                        <a:rPr lang="uk-UA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по області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7389,0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0,</a:t>
                      </a:r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28062075"/>
                  </a:ext>
                </a:extLst>
              </a:tr>
              <a:tr h="27605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Славська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42,6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25702976"/>
                  </a:ext>
                </a:extLst>
              </a:tr>
              <a:tr h="282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Льв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2781,8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262615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Солонківська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22702492"/>
                  </a:ext>
                </a:extLst>
              </a:tr>
              <a:tr h="2851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Пустомит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46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м.Моршин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26,7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533212"/>
                  </a:ext>
                </a:extLst>
              </a:tr>
              <a:tr h="3146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Давидівська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3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Мурованська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7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Підберізцівська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56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Трускавець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3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Миколаївський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85,0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47481909"/>
                  </a:ext>
                </a:extLst>
              </a:tr>
              <a:tr h="3236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Шегинівська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12,7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Тростянецька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17,2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 Борислав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53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Кам"янка-Бузька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23,6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60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Явор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219,4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51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Кам'янка-Бузький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76,7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03556449"/>
                  </a:ext>
                </a:extLst>
              </a:tr>
            </a:tbl>
          </a:graphicData>
        </a:graphic>
      </p:graphicFrame>
      <p:sp>
        <p:nvSpPr>
          <p:cNvPr id="2" name="Прямокутник 1"/>
          <p:cNvSpPr/>
          <p:nvPr/>
        </p:nvSpPr>
        <p:spPr>
          <a:xfrm>
            <a:off x="10972799" y="105613"/>
            <a:ext cx="1112108" cy="263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 </a:t>
            </a:r>
            <a:r>
              <a:rPr lang="uk-UA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endParaRPr lang="uk-UA" dirty="0">
              <a:solidFill>
                <a:schemeClr val="tx1"/>
              </a:solidFill>
            </a:endParaRPr>
          </a:p>
        </p:txBody>
      </p:sp>
      <p:cxnSp>
        <p:nvCxnSpPr>
          <p:cNvPr id="9" name="Пряма сполучна лінія 8"/>
          <p:cNvCxnSpPr/>
          <p:nvPr/>
        </p:nvCxnSpPr>
        <p:spPr>
          <a:xfrm>
            <a:off x="112665" y="4221365"/>
            <a:ext cx="5793865" cy="114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кутник 7"/>
          <p:cNvSpPr/>
          <p:nvPr/>
        </p:nvSpPr>
        <p:spPr>
          <a:xfrm>
            <a:off x="-250704" y="6664860"/>
            <a:ext cx="12508055" cy="386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- без врахування трансфертів  соціального характеру з державного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в загальному обсязі місцевих бюджетів</a:t>
            </a:r>
            <a:endParaRPr lang="uk-UA" sz="1600" dirty="0">
              <a:solidFill>
                <a:schemeClr val="tx1"/>
              </a:solidFill>
            </a:endParaRPr>
          </a:p>
          <a:p>
            <a:pPr algn="ctr"/>
            <a:endParaRPr lang="uk-UA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іаграма 4"/>
          <p:cNvGraphicFramePr/>
          <p:nvPr>
            <p:extLst/>
          </p:nvPr>
        </p:nvGraphicFramePr>
        <p:xfrm>
          <a:off x="436344" y="621153"/>
          <a:ext cx="11319309" cy="6236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116113" y="118018"/>
            <a:ext cx="12308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Надходження податків і платежів до зведеного бюджету області в 2015-2018 роках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5224913" y="3202807"/>
            <a:ext cx="1742173" cy="4523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sp>
        <p:nvSpPr>
          <p:cNvPr id="23" name="TextBox 1"/>
          <p:cNvSpPr txBox="1"/>
          <p:nvPr/>
        </p:nvSpPr>
        <p:spPr>
          <a:xfrm>
            <a:off x="5224913" y="5588268"/>
            <a:ext cx="1742173" cy="4523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sp>
        <p:nvSpPr>
          <p:cNvPr id="24" name="TextBox 1"/>
          <p:cNvSpPr txBox="1"/>
          <p:nvPr/>
        </p:nvSpPr>
        <p:spPr>
          <a:xfrm>
            <a:off x="5026317" y="704093"/>
            <a:ext cx="2361453" cy="5018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3200" b="1" dirty="0">
                <a:solidFill>
                  <a:schemeClr val="accent2"/>
                </a:solidFill>
              </a:rPr>
              <a:t>у</a:t>
            </a:r>
            <a:r>
              <a:rPr lang="uk-UA" sz="3200" b="1" dirty="0" smtClean="0">
                <a:solidFill>
                  <a:schemeClr val="accent2"/>
                </a:solidFill>
              </a:rPr>
              <a:t> 1,7 </a:t>
            </a:r>
            <a:r>
              <a:rPr lang="uk-UA" sz="3200" b="1" dirty="0" err="1" smtClean="0">
                <a:solidFill>
                  <a:schemeClr val="accent2"/>
                </a:solidFill>
              </a:rPr>
              <a:t>раза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7" name="Права фігурна дужка 6"/>
          <p:cNvSpPr/>
          <p:nvPr/>
        </p:nvSpPr>
        <p:spPr>
          <a:xfrm>
            <a:off x="7975039" y="1853737"/>
            <a:ext cx="249382" cy="2975957"/>
          </a:xfrm>
          <a:prstGeom prst="rightBrac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1"/>
          <p:cNvSpPr txBox="1"/>
          <p:nvPr/>
        </p:nvSpPr>
        <p:spPr>
          <a:xfrm>
            <a:off x="8123351" y="2695469"/>
            <a:ext cx="980901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dirty="0" smtClean="0"/>
              <a:t>+23%</a:t>
            </a:r>
            <a:endParaRPr lang="ru-RU" sz="2400" b="1" dirty="0"/>
          </a:p>
        </p:txBody>
      </p:sp>
      <p:cxnSp>
        <p:nvCxnSpPr>
          <p:cNvPr id="9" name="Пряма зі стрілкою 8"/>
          <p:cNvCxnSpPr/>
          <p:nvPr/>
        </p:nvCxnSpPr>
        <p:spPr>
          <a:xfrm flipV="1">
            <a:off x="8365048" y="3048760"/>
            <a:ext cx="681643" cy="2078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62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я 5"/>
          <p:cNvGraphicFramePr>
            <a:graphicFrameLocks noGrp="1"/>
          </p:cNvGraphicFramePr>
          <p:nvPr>
            <p:extLst/>
          </p:nvPr>
        </p:nvGraphicFramePr>
        <p:xfrm>
          <a:off x="6268994" y="615295"/>
          <a:ext cx="5818156" cy="616189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9514">
                  <a:extLst>
                    <a:ext uri="{9D8B030D-6E8A-4147-A177-3AD203B41FA5}">
                      <a16:colId xmlns="" xmlns:a16="http://schemas.microsoft.com/office/drawing/2014/main" val="3514062630"/>
                    </a:ext>
                  </a:extLst>
                </a:gridCol>
                <a:gridCol w="2298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4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63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2029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915927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Території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Загальний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обсяг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розвитку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вага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*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вага без 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капітальних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з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інших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бюджетів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837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В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льшаницька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6,0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9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Рудківська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46974757"/>
                  </a:ext>
                </a:extLst>
              </a:tr>
              <a:tr h="2940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Судововишнянська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842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Новом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976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Старосамб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0058622"/>
                  </a:ext>
                </a:extLst>
              </a:tr>
              <a:tr h="35634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Мостиський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10,2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63005669"/>
                  </a:ext>
                </a:extLst>
              </a:tr>
              <a:tr h="389768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Воле-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Баранецька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3,7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230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Лук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3034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Турк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29,0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1586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Воютицька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7,1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22,5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267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Дублянська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288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Магерівська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10,2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267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Чукв'янська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3757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Заболотц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7" name="Таблиця 6"/>
          <p:cNvGraphicFramePr>
            <a:graphicFrameLocks noGrp="1"/>
          </p:cNvGraphicFramePr>
          <p:nvPr>
            <p:extLst/>
          </p:nvPr>
        </p:nvGraphicFramePr>
        <p:xfrm>
          <a:off x="115330" y="615292"/>
          <a:ext cx="6029287" cy="612575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72720">
                  <a:extLst>
                    <a:ext uri="{9D8B030D-6E8A-4147-A177-3AD203B41FA5}">
                      <a16:colId xmlns="" xmlns:a16="http://schemas.microsoft.com/office/drawing/2014/main" val="1678250641"/>
                    </a:ext>
                  </a:extLst>
                </a:gridCol>
                <a:gridCol w="21562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62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768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772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8221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Території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Загальний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обсяг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розвитку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вага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r>
                        <a:rPr lang="uk-UA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*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Питома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вага без 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капітальних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видатків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з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інших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бюджетів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 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751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Всього</a:t>
                      </a:r>
                      <a:r>
                        <a:rPr lang="uk-UA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по області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  <a:alpha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7389,0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0,</a:t>
                      </a:r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  <a:r>
                        <a:rPr lang="uk-UA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25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Стрийський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68,6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Великомостківська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52967001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Городоцький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74,3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99222189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Волицька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4,7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08793113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 Самб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37,0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Н.Розд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24,6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Самб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20,3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92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Новокалин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6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</a:t>
                      </a:r>
                      <a:r>
                        <a:rPr lang="en-US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женецька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 Червоноград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61,2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Великолюблінська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6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Ходорівська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26,5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014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Дрогобицький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Радех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43,9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3325989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отг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Грабовецька</a:t>
                      </a:r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3,4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Скол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,6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5343795"/>
                  </a:ext>
                </a:extLst>
              </a:tr>
              <a:tr h="283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Перемишлянський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р-н</a:t>
                      </a: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35,8</a:t>
                      </a:r>
                    </a:p>
                  </a:txBody>
                  <a:tcPr marL="0" marR="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,</a:t>
                      </a:r>
                      <a:r>
                        <a:rPr lang="en-US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50309698"/>
                  </a:ext>
                </a:extLst>
              </a:tr>
            </a:tbl>
          </a:graphicData>
        </a:graphic>
      </p:graphicFrame>
      <p:sp>
        <p:nvSpPr>
          <p:cNvPr id="2" name="Прямокутник 1"/>
          <p:cNvSpPr/>
          <p:nvPr/>
        </p:nvSpPr>
        <p:spPr>
          <a:xfrm>
            <a:off x="0" y="72030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latin typeface="Bookman Old Style" panose="02050604050505020204" pitchFamily="18" charset="0"/>
                <a:cs typeface="Times New Roman" panose="02020603050405020304" pitchFamily="18" charset="0"/>
              </a:rPr>
              <a:t>Видатки</a:t>
            </a:r>
            <a:r>
              <a:rPr lang="ru-RU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Bookman Old Style" panose="020506040505050202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Bookman Old Style" panose="020506040505050202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Bookman Old Style" panose="02050604050505020204" pitchFamily="18" charset="0"/>
                <a:cs typeface="Times New Roman" panose="02020603050405020304" pitchFamily="18" charset="0"/>
              </a:rPr>
              <a:t>бюджетів</a:t>
            </a:r>
            <a:r>
              <a:rPr lang="ru-RU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у 201</a:t>
            </a:r>
            <a:r>
              <a:rPr lang="en-US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8</a:t>
            </a:r>
            <a:r>
              <a:rPr lang="ru-RU" sz="24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Bookman Old Style" panose="02050604050505020204" pitchFamily="18" charset="0"/>
                <a:cs typeface="Times New Roman" panose="02020603050405020304" pitchFamily="18" charset="0"/>
              </a:rPr>
              <a:t>році</a:t>
            </a:r>
            <a:endParaRPr lang="uk-UA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1110601" y="245960"/>
            <a:ext cx="976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млн грн</a:t>
            </a:r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10671954" y="-35692"/>
            <a:ext cx="14151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продовження</a:t>
            </a:r>
            <a:endParaRPr lang="uk-U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3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Діаграма 14"/>
          <p:cNvGraphicFramePr/>
          <p:nvPr>
            <p:extLst/>
          </p:nvPr>
        </p:nvGraphicFramePr>
        <p:xfrm>
          <a:off x="1631992" y="4699719"/>
          <a:ext cx="1615397" cy="1445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іаграма 15"/>
          <p:cNvGraphicFramePr/>
          <p:nvPr>
            <p:extLst/>
          </p:nvPr>
        </p:nvGraphicFramePr>
        <p:xfrm>
          <a:off x="-295050" y="4340111"/>
          <a:ext cx="2975345" cy="2053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85646" y="6353441"/>
            <a:ext cx="973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</a:t>
            </a:r>
            <a:r>
              <a:rPr lang="en-US" sz="2000" b="1" dirty="0" smtClean="0"/>
              <a:t>6</a:t>
            </a:r>
            <a:r>
              <a:rPr lang="uk-UA" sz="2000" b="1" dirty="0" smtClean="0"/>
              <a:t> р.</a:t>
            </a:r>
            <a:endParaRPr lang="ru-RU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-56831" y="3930179"/>
            <a:ext cx="5652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/>
              <a:t>Частка видатків ОТГ в загальному обсязі</a:t>
            </a:r>
            <a:endParaRPr lang="ru-RU" sz="20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371714" y="4292745"/>
            <a:ext cx="10294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</a:rPr>
              <a:t>1,1</a:t>
            </a:r>
            <a:r>
              <a:rPr lang="uk-UA" sz="2400" b="1" dirty="0" smtClean="0">
                <a:solidFill>
                  <a:srgbClr val="FF0000"/>
                </a:solidFill>
              </a:rPr>
              <a:t>  %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Округлений прямокутник 42"/>
          <p:cNvSpPr/>
          <p:nvPr/>
        </p:nvSpPr>
        <p:spPr>
          <a:xfrm>
            <a:off x="131142" y="1302255"/>
            <a:ext cx="2524310" cy="412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Кількість ОТГ </a:t>
            </a:r>
            <a:r>
              <a:rPr lang="en-US" sz="2000" b="1" dirty="0" smtClean="0"/>
              <a:t> </a:t>
            </a:r>
            <a:r>
              <a:rPr lang="uk-UA" sz="1600" b="1" dirty="0" smtClean="0"/>
              <a:t>(од.)</a:t>
            </a:r>
            <a:endParaRPr lang="ru-RU" sz="1600" b="1" dirty="0"/>
          </a:p>
        </p:txBody>
      </p:sp>
      <p:sp>
        <p:nvSpPr>
          <p:cNvPr id="44" name="Округлений прямокутник 43"/>
          <p:cNvSpPr/>
          <p:nvPr/>
        </p:nvSpPr>
        <p:spPr>
          <a:xfrm>
            <a:off x="3556420" y="1295252"/>
            <a:ext cx="531553" cy="412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22</a:t>
            </a:r>
            <a:endParaRPr lang="ru-RU" sz="2400" b="1" dirty="0"/>
          </a:p>
        </p:txBody>
      </p:sp>
      <p:sp>
        <p:nvSpPr>
          <p:cNvPr id="45" name="Округлений прямокутник 44"/>
          <p:cNvSpPr/>
          <p:nvPr/>
        </p:nvSpPr>
        <p:spPr>
          <a:xfrm>
            <a:off x="4253664" y="1295253"/>
            <a:ext cx="531553" cy="412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35</a:t>
            </a:r>
          </a:p>
        </p:txBody>
      </p:sp>
      <p:sp>
        <p:nvSpPr>
          <p:cNvPr id="46" name="Округлений прямокутник 45"/>
          <p:cNvSpPr/>
          <p:nvPr/>
        </p:nvSpPr>
        <p:spPr>
          <a:xfrm>
            <a:off x="4961644" y="1299256"/>
            <a:ext cx="531553" cy="412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40</a:t>
            </a:r>
            <a:endParaRPr lang="ru-RU" sz="2400" b="1" dirty="0"/>
          </a:p>
        </p:txBody>
      </p:sp>
      <p:sp>
        <p:nvSpPr>
          <p:cNvPr id="47" name="Округлений прямокутник 46"/>
          <p:cNvSpPr/>
          <p:nvPr/>
        </p:nvSpPr>
        <p:spPr>
          <a:xfrm>
            <a:off x="131143" y="1997488"/>
            <a:ext cx="2524309" cy="507938"/>
          </a:xfrm>
          <a:prstGeom prst="roundRect">
            <a:avLst/>
          </a:prstGeom>
          <a:solidFill>
            <a:srgbClr val="87BF6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Чисельність населення </a:t>
            </a:r>
            <a:r>
              <a:rPr lang="uk-UA" sz="1600" b="1" dirty="0" smtClean="0"/>
              <a:t>(тис. од.)</a:t>
            </a:r>
            <a:endParaRPr lang="ru-RU" sz="1600" b="1" dirty="0"/>
          </a:p>
        </p:txBody>
      </p:sp>
      <p:sp>
        <p:nvSpPr>
          <p:cNvPr id="48" name="Округлений прямокутник 47"/>
          <p:cNvSpPr/>
          <p:nvPr/>
        </p:nvSpPr>
        <p:spPr>
          <a:xfrm>
            <a:off x="3556420" y="1981583"/>
            <a:ext cx="531553" cy="512266"/>
          </a:xfrm>
          <a:prstGeom prst="roundRect">
            <a:avLst/>
          </a:prstGeom>
          <a:solidFill>
            <a:srgbClr val="87BF6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/>
          </a:p>
        </p:txBody>
      </p:sp>
      <p:sp>
        <p:nvSpPr>
          <p:cNvPr id="49" name="Округлений прямокутник 48"/>
          <p:cNvSpPr/>
          <p:nvPr/>
        </p:nvSpPr>
        <p:spPr>
          <a:xfrm>
            <a:off x="4246598" y="1983164"/>
            <a:ext cx="538619" cy="510685"/>
          </a:xfrm>
          <a:prstGeom prst="roundRect">
            <a:avLst/>
          </a:prstGeom>
          <a:solidFill>
            <a:srgbClr val="87BF6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/>
          </a:p>
        </p:txBody>
      </p:sp>
      <p:sp>
        <p:nvSpPr>
          <p:cNvPr id="50" name="Округлений прямокутник 49"/>
          <p:cNvSpPr/>
          <p:nvPr/>
        </p:nvSpPr>
        <p:spPr>
          <a:xfrm>
            <a:off x="4927505" y="1972844"/>
            <a:ext cx="540796" cy="495208"/>
          </a:xfrm>
          <a:prstGeom prst="roundRect">
            <a:avLst/>
          </a:prstGeom>
          <a:solidFill>
            <a:srgbClr val="87BF6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/>
          </a:p>
        </p:txBody>
      </p:sp>
      <p:sp>
        <p:nvSpPr>
          <p:cNvPr id="51" name="Округлений прямокутник 50"/>
          <p:cNvSpPr/>
          <p:nvPr/>
        </p:nvSpPr>
        <p:spPr>
          <a:xfrm>
            <a:off x="131143" y="2739493"/>
            <a:ext cx="2524309" cy="494158"/>
          </a:xfrm>
          <a:prstGeom prst="roundRect">
            <a:avLst/>
          </a:prstGeom>
          <a:solidFill>
            <a:srgbClr val="DF661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Частка населення ОТГ (%)</a:t>
            </a:r>
            <a:endParaRPr lang="ru-RU" b="1" dirty="0"/>
          </a:p>
        </p:txBody>
      </p:sp>
      <p:sp>
        <p:nvSpPr>
          <p:cNvPr id="52" name="Округлений прямокутник 51"/>
          <p:cNvSpPr/>
          <p:nvPr/>
        </p:nvSpPr>
        <p:spPr>
          <a:xfrm>
            <a:off x="3556420" y="2732143"/>
            <a:ext cx="531553" cy="408302"/>
          </a:xfrm>
          <a:prstGeom prst="roundRect">
            <a:avLst/>
          </a:prstGeom>
          <a:solidFill>
            <a:srgbClr val="DF661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6</a:t>
            </a:r>
            <a:endParaRPr lang="ru-RU" sz="2400" b="1" dirty="0"/>
          </a:p>
        </p:txBody>
      </p:sp>
      <p:sp>
        <p:nvSpPr>
          <p:cNvPr id="53" name="Округлений прямокутник 52"/>
          <p:cNvSpPr/>
          <p:nvPr/>
        </p:nvSpPr>
        <p:spPr>
          <a:xfrm>
            <a:off x="4246599" y="2739493"/>
            <a:ext cx="531553" cy="408302"/>
          </a:xfrm>
          <a:prstGeom prst="roundRect">
            <a:avLst/>
          </a:prstGeom>
          <a:solidFill>
            <a:srgbClr val="DF661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11</a:t>
            </a:r>
            <a:endParaRPr lang="ru-RU" sz="2400" b="1" dirty="0"/>
          </a:p>
        </p:txBody>
      </p:sp>
      <p:sp>
        <p:nvSpPr>
          <p:cNvPr id="54" name="Округлений прямокутник 53"/>
          <p:cNvSpPr/>
          <p:nvPr/>
        </p:nvSpPr>
        <p:spPr>
          <a:xfrm>
            <a:off x="4936748" y="2744099"/>
            <a:ext cx="531553" cy="408302"/>
          </a:xfrm>
          <a:prstGeom prst="roundRect">
            <a:avLst/>
          </a:prstGeom>
          <a:solidFill>
            <a:srgbClr val="DF661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14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513341" y="956698"/>
            <a:ext cx="847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2017</a:t>
            </a:r>
            <a:endParaRPr lang="ru-RU" sz="16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242716" y="939028"/>
            <a:ext cx="847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2018</a:t>
            </a:r>
            <a:endParaRPr lang="ru-RU" sz="1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936748" y="939028"/>
            <a:ext cx="847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2019</a:t>
            </a:r>
            <a:endParaRPr lang="ru-RU" sz="1600" b="1" dirty="0"/>
          </a:p>
        </p:txBody>
      </p:sp>
      <p:sp>
        <p:nvSpPr>
          <p:cNvPr id="58" name="Заголовок 1"/>
          <p:cNvSpPr>
            <a:spLocks noGrp="1"/>
          </p:cNvSpPr>
          <p:nvPr>
            <p:ph type="title"/>
          </p:nvPr>
        </p:nvSpPr>
        <p:spPr>
          <a:xfrm>
            <a:off x="2706959" y="1321"/>
            <a:ext cx="6975770" cy="518135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Об’єднані територіальні громади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Прямокутник 11"/>
          <p:cNvSpPr/>
          <p:nvPr/>
        </p:nvSpPr>
        <p:spPr>
          <a:xfrm>
            <a:off x="6898374" y="4672107"/>
            <a:ext cx="1653718" cy="527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5</a:t>
            </a:r>
            <a:r>
              <a:rPr lang="en-US" sz="2400" b="1" dirty="0" smtClean="0"/>
              <a:t>,3</a:t>
            </a:r>
            <a:r>
              <a:rPr lang="uk-UA" dirty="0" smtClean="0"/>
              <a:t> </a:t>
            </a:r>
            <a:r>
              <a:rPr lang="uk-UA" sz="1600" dirty="0" smtClean="0"/>
              <a:t>млн грн</a:t>
            </a:r>
            <a:endParaRPr lang="ru-RU" sz="1600" dirty="0"/>
          </a:p>
        </p:txBody>
      </p:sp>
      <p:sp>
        <p:nvSpPr>
          <p:cNvPr id="42" name="Прямокутник 41"/>
          <p:cNvSpPr/>
          <p:nvPr/>
        </p:nvSpPr>
        <p:spPr>
          <a:xfrm>
            <a:off x="6898375" y="5402167"/>
            <a:ext cx="2332898" cy="527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11</a:t>
            </a:r>
            <a:r>
              <a:rPr lang="en-US" sz="2400" b="1" dirty="0" smtClean="0"/>
              <a:t>,8</a:t>
            </a:r>
            <a:r>
              <a:rPr lang="uk-UA" dirty="0" smtClean="0"/>
              <a:t> </a:t>
            </a:r>
            <a:r>
              <a:rPr lang="uk-UA" sz="1600" dirty="0" smtClean="0"/>
              <a:t>млн грн</a:t>
            </a:r>
            <a:endParaRPr lang="ru-RU" sz="1600" dirty="0"/>
          </a:p>
        </p:txBody>
      </p:sp>
      <p:sp>
        <p:nvSpPr>
          <p:cNvPr id="59" name="Прямокутник 58"/>
          <p:cNvSpPr/>
          <p:nvPr/>
        </p:nvSpPr>
        <p:spPr>
          <a:xfrm>
            <a:off x="6898372" y="6128565"/>
            <a:ext cx="2887017" cy="527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48</a:t>
            </a:r>
            <a:r>
              <a:rPr lang="en-US" sz="2400" b="1" dirty="0" smtClean="0"/>
              <a:t>,1</a:t>
            </a:r>
            <a:r>
              <a:rPr lang="uk-UA" dirty="0" smtClean="0"/>
              <a:t> </a:t>
            </a:r>
            <a:r>
              <a:rPr lang="uk-UA" sz="1600" dirty="0" smtClean="0"/>
              <a:t>млн грн</a:t>
            </a:r>
            <a:endParaRPr lang="ru-RU" sz="1600" dirty="0"/>
          </a:p>
        </p:txBody>
      </p:sp>
      <p:sp>
        <p:nvSpPr>
          <p:cNvPr id="60" name="Прямокутник 59"/>
          <p:cNvSpPr/>
          <p:nvPr/>
        </p:nvSpPr>
        <p:spPr>
          <a:xfrm>
            <a:off x="8875524" y="4669844"/>
            <a:ext cx="728444" cy="5277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/>
              <a:t>40</a:t>
            </a:r>
            <a:r>
              <a:rPr lang="uk-UA" sz="2000" b="1" dirty="0" smtClean="0"/>
              <a:t> %</a:t>
            </a:r>
            <a:endParaRPr lang="ru-RU" sz="2000" b="1" dirty="0"/>
          </a:p>
        </p:txBody>
      </p:sp>
      <p:sp>
        <p:nvSpPr>
          <p:cNvPr id="61" name="Прямокутник 60"/>
          <p:cNvSpPr/>
          <p:nvPr/>
        </p:nvSpPr>
        <p:spPr>
          <a:xfrm>
            <a:off x="9578536" y="5405081"/>
            <a:ext cx="1045130" cy="5277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55 %</a:t>
            </a:r>
            <a:endParaRPr lang="ru-RU" sz="2400" b="1" dirty="0"/>
          </a:p>
        </p:txBody>
      </p:sp>
      <p:sp>
        <p:nvSpPr>
          <p:cNvPr id="62" name="Прямокутник 61"/>
          <p:cNvSpPr/>
          <p:nvPr/>
        </p:nvSpPr>
        <p:spPr>
          <a:xfrm>
            <a:off x="10150762" y="6144763"/>
            <a:ext cx="1752848" cy="5277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57 %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16623" y="3839279"/>
            <a:ext cx="4813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/>
              <a:t>Дефіцит бюджетів ОТГ на зарплату і їх частка у загальній кількості</a:t>
            </a:r>
            <a:endParaRPr lang="ru-RU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29618" y="5477437"/>
            <a:ext cx="1068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2017 р</a:t>
            </a:r>
            <a:r>
              <a:rPr lang="uk-UA" sz="2000" dirty="0" smtClean="0"/>
              <a:t>.</a:t>
            </a:r>
            <a:endParaRPr lang="ru-RU" sz="2000" dirty="0"/>
          </a:p>
        </p:txBody>
      </p:sp>
      <p:sp>
        <p:nvSpPr>
          <p:cNvPr id="63" name="TextBox 62"/>
          <p:cNvSpPr txBox="1"/>
          <p:nvPr/>
        </p:nvSpPr>
        <p:spPr>
          <a:xfrm>
            <a:off x="5829619" y="4749071"/>
            <a:ext cx="1068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2016 р</a:t>
            </a:r>
            <a:r>
              <a:rPr lang="uk-UA" sz="2000" dirty="0" smtClean="0"/>
              <a:t>.</a:t>
            </a:r>
            <a:endParaRPr lang="ru-RU" sz="2000" dirty="0"/>
          </a:p>
        </p:txBody>
      </p:sp>
      <p:sp>
        <p:nvSpPr>
          <p:cNvPr id="64" name="TextBox 63"/>
          <p:cNvSpPr txBox="1"/>
          <p:nvPr/>
        </p:nvSpPr>
        <p:spPr>
          <a:xfrm>
            <a:off x="5845489" y="6190527"/>
            <a:ext cx="1068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2018 р</a:t>
            </a:r>
            <a:r>
              <a:rPr lang="uk-UA" sz="2000" dirty="0" smtClean="0"/>
              <a:t>.</a:t>
            </a:r>
            <a:endParaRPr lang="ru-RU" sz="2000" dirty="0"/>
          </a:p>
        </p:txBody>
      </p:sp>
      <p:sp>
        <p:nvSpPr>
          <p:cNvPr id="28" name="Прямокутник 27"/>
          <p:cNvSpPr/>
          <p:nvPr/>
        </p:nvSpPr>
        <p:spPr>
          <a:xfrm>
            <a:off x="9837647" y="4621073"/>
            <a:ext cx="79437" cy="48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0150762" y="4763929"/>
            <a:ext cx="2041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- частка дефіцитних ОТГ</a:t>
            </a:r>
            <a:endParaRPr lang="ru-RU" sz="1600" b="1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10150763" y="4531344"/>
            <a:ext cx="220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- обсяг дефіциту ОТГ</a:t>
            </a:r>
            <a:endParaRPr lang="ru-RU" sz="1600" b="1" i="1" dirty="0"/>
          </a:p>
        </p:txBody>
      </p:sp>
      <p:sp>
        <p:nvSpPr>
          <p:cNvPr id="66" name="Прямокутник 65"/>
          <p:cNvSpPr/>
          <p:nvPr/>
        </p:nvSpPr>
        <p:spPr>
          <a:xfrm>
            <a:off x="9837647" y="4884966"/>
            <a:ext cx="79437" cy="4877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круглений прямокутник 66"/>
          <p:cNvSpPr/>
          <p:nvPr/>
        </p:nvSpPr>
        <p:spPr>
          <a:xfrm>
            <a:off x="2901261" y="1302255"/>
            <a:ext cx="531553" cy="4128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15</a:t>
            </a:r>
            <a:endParaRPr lang="ru-RU" sz="2400" b="1" dirty="0"/>
          </a:p>
        </p:txBody>
      </p:sp>
      <p:sp>
        <p:nvSpPr>
          <p:cNvPr id="68" name="Округлений прямокутник 67"/>
          <p:cNvSpPr/>
          <p:nvPr/>
        </p:nvSpPr>
        <p:spPr>
          <a:xfrm>
            <a:off x="2843576" y="1981583"/>
            <a:ext cx="547956" cy="486469"/>
          </a:xfrm>
          <a:prstGeom prst="roundRect">
            <a:avLst/>
          </a:prstGeom>
          <a:solidFill>
            <a:srgbClr val="87BF6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68</a:t>
            </a:r>
            <a:endParaRPr lang="ru-RU" sz="2000" b="1" dirty="0"/>
          </a:p>
        </p:txBody>
      </p:sp>
      <p:sp>
        <p:nvSpPr>
          <p:cNvPr id="69" name="Округлений прямокутник 68"/>
          <p:cNvSpPr/>
          <p:nvPr/>
        </p:nvSpPr>
        <p:spPr>
          <a:xfrm>
            <a:off x="2859979" y="2749954"/>
            <a:ext cx="531553" cy="408302"/>
          </a:xfrm>
          <a:prstGeom prst="roundRect">
            <a:avLst/>
          </a:prstGeom>
          <a:solidFill>
            <a:srgbClr val="DF661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3</a:t>
            </a:r>
            <a:endParaRPr lang="ru-RU" sz="24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2859943" y="965507"/>
            <a:ext cx="847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2016</a:t>
            </a:r>
            <a:endParaRPr lang="ru-RU" sz="1600" b="1" dirty="0"/>
          </a:p>
        </p:txBody>
      </p:sp>
      <p:sp>
        <p:nvSpPr>
          <p:cNvPr id="31" name="Прямокутник 30"/>
          <p:cNvSpPr/>
          <p:nvPr/>
        </p:nvSpPr>
        <p:spPr>
          <a:xfrm>
            <a:off x="5990702" y="543898"/>
            <a:ext cx="5863248" cy="309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Середні показники ОТГ у 2018 році</a:t>
            </a:r>
          </a:p>
          <a:p>
            <a:pPr algn="ctr"/>
            <a:endParaRPr lang="uk-UA" sz="2400" b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2A69A2"/>
                </a:solidFill>
                <a:latin typeface="Bookman Old Style" panose="02050604050505020204" pitchFamily="18" charset="0"/>
              </a:rPr>
              <a:t>Чисельність населення – </a:t>
            </a:r>
            <a:r>
              <a:rPr lang="uk-UA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8057</a:t>
            </a:r>
            <a:r>
              <a:rPr lang="uk-UA" sz="2400" b="1" dirty="0" smtClean="0">
                <a:solidFill>
                  <a:srgbClr val="2A69A2"/>
                </a:solidFill>
                <a:latin typeface="Bookman Old Style" panose="02050604050505020204" pitchFamily="18" charset="0"/>
              </a:rPr>
              <a:t> од.</a:t>
            </a:r>
          </a:p>
          <a:p>
            <a:pPr algn="ctr"/>
            <a:r>
              <a:rPr lang="uk-UA" sz="2400" b="1" dirty="0" smtClean="0">
                <a:solidFill>
                  <a:srgbClr val="2A69A2"/>
                </a:solidFill>
                <a:latin typeface="Bookman Old Style" panose="02050604050505020204" pitchFamily="18" charset="0"/>
              </a:rPr>
              <a:t>Обсяг бюджету - </a:t>
            </a:r>
            <a:r>
              <a:rPr lang="uk-UA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57</a:t>
            </a:r>
            <a:r>
              <a:rPr lang="uk-UA" sz="2400" b="1" dirty="0" smtClean="0">
                <a:solidFill>
                  <a:srgbClr val="2A69A2"/>
                </a:solidFill>
                <a:latin typeface="Bookman Old Style" panose="02050604050505020204" pitchFamily="18" charset="0"/>
              </a:rPr>
              <a:t> млн грн</a:t>
            </a:r>
          </a:p>
          <a:p>
            <a:pPr algn="ctr"/>
            <a:r>
              <a:rPr lang="uk-UA" sz="2400" b="1" i="1" dirty="0">
                <a:solidFill>
                  <a:srgbClr val="2A69A2"/>
                </a:solidFill>
              </a:rPr>
              <a:t>з</a:t>
            </a:r>
            <a:r>
              <a:rPr lang="uk-UA" sz="2400" b="1" i="1" dirty="0" smtClean="0">
                <a:solidFill>
                  <a:srgbClr val="2A69A2"/>
                </a:solidFill>
              </a:rPr>
              <a:t> них податків і зборів – </a:t>
            </a:r>
            <a:r>
              <a:rPr lang="uk-UA" sz="2400" b="1" i="1" dirty="0" smtClean="0">
                <a:solidFill>
                  <a:srgbClr val="C00000"/>
                </a:solidFill>
              </a:rPr>
              <a:t>25</a:t>
            </a:r>
            <a:r>
              <a:rPr lang="uk-UA" sz="2400" b="1" i="1" dirty="0" smtClean="0">
                <a:solidFill>
                  <a:srgbClr val="2A69A2"/>
                </a:solidFill>
              </a:rPr>
              <a:t> млн грн (44%)</a:t>
            </a:r>
            <a:endParaRPr lang="ru-RU" sz="2400" b="1" i="1" dirty="0">
              <a:solidFill>
                <a:srgbClr val="2A69A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0931" y="2037661"/>
            <a:ext cx="660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155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24532" y="2028902"/>
            <a:ext cx="660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282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35813" y="2032739"/>
            <a:ext cx="660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343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2" name="Округлений прямокутник 71"/>
          <p:cNvSpPr/>
          <p:nvPr/>
        </p:nvSpPr>
        <p:spPr>
          <a:xfrm>
            <a:off x="162162" y="3375021"/>
            <a:ext cx="2524309" cy="49415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Обсяг видатків </a:t>
            </a:r>
          </a:p>
          <a:p>
            <a:pPr algn="ctr"/>
            <a:r>
              <a:rPr lang="uk-UA" b="1" dirty="0" smtClean="0"/>
              <a:t>(млн грн)</a:t>
            </a:r>
            <a:endParaRPr lang="ru-RU" b="1" dirty="0"/>
          </a:p>
        </p:txBody>
      </p:sp>
      <p:sp>
        <p:nvSpPr>
          <p:cNvPr id="74" name="Округлений прямокутник 73"/>
          <p:cNvSpPr/>
          <p:nvPr/>
        </p:nvSpPr>
        <p:spPr>
          <a:xfrm>
            <a:off x="3587439" y="3367671"/>
            <a:ext cx="531553" cy="40830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/>
          </a:p>
        </p:txBody>
      </p:sp>
      <p:sp>
        <p:nvSpPr>
          <p:cNvPr id="75" name="Округлений прямокутник 74"/>
          <p:cNvSpPr/>
          <p:nvPr/>
        </p:nvSpPr>
        <p:spPr>
          <a:xfrm>
            <a:off x="4277618" y="3375021"/>
            <a:ext cx="531553" cy="40830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/>
          </a:p>
        </p:txBody>
      </p:sp>
      <p:sp>
        <p:nvSpPr>
          <p:cNvPr id="76" name="Округлений прямокутник 75"/>
          <p:cNvSpPr/>
          <p:nvPr/>
        </p:nvSpPr>
        <p:spPr>
          <a:xfrm>
            <a:off x="4967767" y="3379627"/>
            <a:ext cx="531553" cy="40830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7" name="Округлений прямокутник 76"/>
          <p:cNvSpPr/>
          <p:nvPr/>
        </p:nvSpPr>
        <p:spPr>
          <a:xfrm>
            <a:off x="2890998" y="3385482"/>
            <a:ext cx="531553" cy="40830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885875" y="3403908"/>
            <a:ext cx="60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249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03660" y="3387156"/>
            <a:ext cx="60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866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31952" y="3387156"/>
            <a:ext cx="72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1847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923056" y="3401257"/>
            <a:ext cx="72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2392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84" name="Діаграма 83"/>
          <p:cNvGraphicFramePr/>
          <p:nvPr>
            <p:extLst/>
          </p:nvPr>
        </p:nvGraphicFramePr>
        <p:xfrm>
          <a:off x="2385106" y="4335906"/>
          <a:ext cx="2975345" cy="2053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4234883" y="4347080"/>
            <a:ext cx="10294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</a:rPr>
              <a:t>7</a:t>
            </a:r>
            <a:r>
              <a:rPr lang="uk-UA" sz="2400" b="1" dirty="0" smtClean="0">
                <a:solidFill>
                  <a:srgbClr val="FF0000"/>
                </a:solidFill>
              </a:rPr>
              <a:t> %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432814" y="6345261"/>
            <a:ext cx="973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</a:t>
            </a:r>
            <a:r>
              <a:rPr lang="en-US" sz="2000" b="1" dirty="0" smtClean="0"/>
              <a:t>9</a:t>
            </a:r>
            <a:r>
              <a:rPr lang="uk-UA" sz="2000" b="1" dirty="0" smtClean="0"/>
              <a:t> р.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646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29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err="1">
                <a:latin typeface="+mn-lt"/>
              </a:rPr>
              <a:t>Індекси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податкоспроможності</a:t>
            </a:r>
            <a:r>
              <a:rPr lang="ru-RU" sz="3200" b="1" dirty="0">
                <a:latin typeface="+mn-lt"/>
              </a:rPr>
              <a:t> за </a:t>
            </a:r>
            <a:r>
              <a:rPr lang="ru-RU" sz="3200" b="1" dirty="0" err="1">
                <a:latin typeface="+mn-lt"/>
              </a:rPr>
              <a:t>загальним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smtClean="0">
                <a:latin typeface="+mn-lt"/>
              </a:rPr>
              <a:t>фондом по ОТГ </a:t>
            </a:r>
            <a:r>
              <a:rPr lang="ru-RU" sz="3200" b="1" dirty="0">
                <a:latin typeface="+mn-lt"/>
              </a:rPr>
              <a:t>за 2018 </a:t>
            </a:r>
            <a:r>
              <a:rPr lang="ru-RU" sz="3200" b="1" dirty="0" err="1">
                <a:latin typeface="+mn-lt"/>
              </a:rPr>
              <a:t>рік</a:t>
            </a:r>
            <a:endParaRPr lang="ru-RU" sz="3200" b="1" dirty="0">
              <a:latin typeface="+mn-lt"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/>
          </p:nvPr>
        </p:nvGraphicFramePr>
        <p:xfrm>
          <a:off x="77000" y="418515"/>
          <a:ext cx="5890661" cy="63514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276"/>
                <a:gridCol w="2174789">
                  <a:extLst>
                    <a:ext uri="{9D8B030D-6E8A-4147-A177-3AD203B41FA5}">
                      <a16:colId xmlns:a16="http://schemas.microsoft.com/office/drawing/2014/main" xmlns="" val="1669204873"/>
                    </a:ext>
                  </a:extLst>
                </a:gridCol>
                <a:gridCol w="906162">
                  <a:extLst>
                    <a:ext uri="{9D8B030D-6E8A-4147-A177-3AD203B41FA5}">
                      <a16:colId xmlns:a16="http://schemas.microsoft.com/office/drawing/2014/main" xmlns="" val="2077598782"/>
                    </a:ext>
                  </a:extLst>
                </a:gridCol>
                <a:gridCol w="972065">
                  <a:extLst>
                    <a:ext uri="{9D8B030D-6E8A-4147-A177-3AD203B41FA5}">
                      <a16:colId xmlns:a16="http://schemas.microsoft.com/office/drawing/2014/main" xmlns="" val="1347851527"/>
                    </a:ext>
                  </a:extLst>
                </a:gridCol>
                <a:gridCol w="1593369">
                  <a:extLst>
                    <a:ext uri="{9D8B030D-6E8A-4147-A177-3AD203B41FA5}">
                      <a16:colId xmlns:a16="http://schemas.microsoft.com/office/drawing/2014/main" xmlns="" val="3362049797"/>
                    </a:ext>
                  </a:extLst>
                </a:gridCol>
              </a:tblGrid>
              <a:tr h="69359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 smtClean="0">
                          <a:effectLst/>
                          <a:latin typeface="Verdana" panose="020B0604030504040204" pitchFamily="34" charset="0"/>
                        </a:rPr>
                        <a:t>№</a:t>
                      </a:r>
                      <a:endParaRPr lang="ru-RU" sz="14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effectLst/>
                        </a:rPr>
                        <a:t>Найменування</a:t>
                      </a:r>
                      <a:r>
                        <a:rPr lang="ru-RU" sz="1400" b="1" i="1" u="none" strike="noStrike" dirty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територій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effectLst/>
                        </a:rPr>
                        <a:t>Індекс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effectLst/>
                        </a:rPr>
                        <a:t>Ч-</a:t>
                      </a:r>
                      <a:r>
                        <a:rPr lang="ru-RU" sz="1400" b="1" i="1" u="none" strike="noStrike" dirty="0" err="1" smtClean="0">
                          <a:effectLst/>
                        </a:rPr>
                        <a:t>сть</a:t>
                      </a:r>
                      <a:r>
                        <a:rPr lang="ru-RU" sz="1400" b="1" i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населення</a:t>
                      </a:r>
                      <a:r>
                        <a:rPr lang="ru-RU" sz="1400" b="1" i="1" u="none" strike="noStrike" dirty="0">
                          <a:effectLst/>
                        </a:rPr>
                        <a:t>,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тис.ос</a:t>
                      </a:r>
                      <a:r>
                        <a:rPr lang="ru-RU" sz="1400" b="1" i="1" u="none" strike="noStrike" dirty="0">
                          <a:effectLst/>
                        </a:rPr>
                        <a:t>.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 smtClean="0">
                          <a:effectLst/>
                        </a:rPr>
                        <a:t>Середня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 з/п</a:t>
                      </a:r>
                      <a:r>
                        <a:rPr lang="ru-RU" sz="1400" b="1" i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 smtClean="0">
                          <a:effectLst/>
                        </a:rPr>
                        <a:t>упавлінського</a:t>
                      </a:r>
                      <a:r>
                        <a:rPr lang="ru-RU" sz="1400" b="1" i="1" u="none" strike="noStrike" dirty="0" smtClean="0">
                          <a:effectLst/>
                        </a:rPr>
                        <a:t> персоналу(тис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400" b="1" i="1" u="none" strike="noStrike" baseline="0" dirty="0" err="1" smtClean="0">
                          <a:effectLst/>
                        </a:rPr>
                        <a:t>грн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)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extLst>
                  <a:ext uri="{0D108BD9-81ED-4DB2-BD59-A6C34878D82A}">
                    <a16:rowId xmlns:a16="http://schemas.microsoft.com/office/drawing/2014/main" xmlns="" val="1177892540"/>
                  </a:ext>
                </a:extLst>
              </a:tr>
              <a:tr h="3015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Славська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2,6376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8,6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13,0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766262"/>
                  </a:ext>
                </a:extLst>
              </a:tr>
              <a:tr h="3015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Солонк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1,7231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10,6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17,2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15311868"/>
                  </a:ext>
                </a:extLst>
              </a:tr>
              <a:tr h="3015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Волицька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1,1754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2,3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11,2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57704504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Давидівська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1,0529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12,4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14,4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80715387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Кам'янка-Бузька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1,0020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18,1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15,4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9385672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Мурованська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0,9634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9,4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11,6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56926769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Тростянецька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0,9406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8,1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11,8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8373167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Шегинівська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0,9156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5,4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16,6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29621098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П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дбер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зц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0,8658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5,6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12,7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2451336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Жовтанецька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0,7651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8,5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86575984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11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Новокалинівська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0,7253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7,3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14,1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3243602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Бабинська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0,7185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4,1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11,6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59392211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Заболотцівська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0,6614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2,6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5,4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6379231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Великомост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0,5750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13,7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7,3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51866003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Новострілищанська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0,5690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2,6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9,2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0606629"/>
                  </a:ext>
                </a:extLst>
              </a:tr>
              <a:tr h="3015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Мостиська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0,5622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21,7</a:t>
                      </a:r>
                    </a:p>
                  </a:txBody>
                  <a:tcPr marL="9525" marR="114300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15,4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5216881"/>
                  </a:ext>
                </a:extLst>
              </a:tr>
              <a:tr h="3015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Ходорівська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0,4995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25,2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10,2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4304649"/>
                  </a:ext>
                </a:extLst>
              </a:tr>
              <a:tr h="3037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Гніздичівська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0,4851</a:t>
                      </a: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6,3</a:t>
                      </a:r>
                    </a:p>
                  </a:txBody>
                  <a:tcPr marL="9525" marR="114300" marT="9525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7,7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4565647"/>
                  </a:ext>
                </a:extLst>
              </a:tr>
            </a:tbl>
          </a:graphicData>
        </a:graphic>
      </p:graphicFrame>
      <p:graphicFrame>
        <p:nvGraphicFramePr>
          <p:cNvPr id="6" name="Таблиця 5"/>
          <p:cNvGraphicFramePr>
            <a:graphicFrameLocks noGrp="1"/>
          </p:cNvGraphicFramePr>
          <p:nvPr>
            <p:extLst/>
          </p:nvPr>
        </p:nvGraphicFramePr>
        <p:xfrm>
          <a:off x="6044664" y="418511"/>
          <a:ext cx="6070333" cy="6351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6709"/>
                <a:gridCol w="2207741">
                  <a:extLst>
                    <a:ext uri="{9D8B030D-6E8A-4147-A177-3AD203B41FA5}">
                      <a16:colId xmlns:a16="http://schemas.microsoft.com/office/drawing/2014/main" xmlns="" val="978958938"/>
                    </a:ext>
                  </a:extLst>
                </a:gridCol>
                <a:gridCol w="955589">
                  <a:extLst>
                    <a:ext uri="{9D8B030D-6E8A-4147-A177-3AD203B41FA5}">
                      <a16:colId xmlns:a16="http://schemas.microsoft.com/office/drawing/2014/main" xmlns="" val="2639429759"/>
                    </a:ext>
                  </a:extLst>
                </a:gridCol>
                <a:gridCol w="1021492">
                  <a:extLst>
                    <a:ext uri="{9D8B030D-6E8A-4147-A177-3AD203B41FA5}">
                      <a16:colId xmlns:a16="http://schemas.microsoft.com/office/drawing/2014/main" xmlns="" val="2101249875"/>
                    </a:ext>
                  </a:extLst>
                </a:gridCol>
                <a:gridCol w="1578802">
                  <a:extLst>
                    <a:ext uri="{9D8B030D-6E8A-4147-A177-3AD203B41FA5}">
                      <a16:colId xmlns:a16="http://schemas.microsoft.com/office/drawing/2014/main" xmlns="" val="2400147166"/>
                    </a:ext>
                  </a:extLst>
                </a:gridCol>
              </a:tblGrid>
              <a:tr h="6494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0" u="none" strike="noStrike" dirty="0" smtClean="0">
                          <a:effectLst/>
                          <a:latin typeface="Verdana" panose="020B0604030504040204" pitchFamily="34" charset="0"/>
                        </a:rPr>
                        <a:t>№</a:t>
                      </a:r>
                      <a:endParaRPr lang="ru-RU" sz="1400" b="0" i="0" u="none" strike="noStrike" dirty="0" smtClean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effectLst/>
                        </a:rPr>
                        <a:t>Найменування</a:t>
                      </a:r>
                      <a:r>
                        <a:rPr lang="ru-RU" sz="1400" b="1" i="1" u="none" strike="noStrike" dirty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територій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effectLst/>
                        </a:rPr>
                        <a:t>Індекс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effectLst/>
                        </a:rPr>
                        <a:t>Чисельність</a:t>
                      </a:r>
                      <a:r>
                        <a:rPr lang="ru-RU" sz="1400" b="1" i="1" u="none" strike="noStrike" dirty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населення</a:t>
                      </a:r>
                      <a:r>
                        <a:rPr lang="ru-RU" sz="1400" b="1" i="1" u="none" strike="noStrike" dirty="0">
                          <a:effectLst/>
                        </a:rPr>
                        <a:t>, </a:t>
                      </a:r>
                      <a:r>
                        <a:rPr lang="ru-RU" sz="1400" b="1" i="1" u="none" strike="noStrike" dirty="0" err="1">
                          <a:effectLst/>
                        </a:rPr>
                        <a:t>тис.ос</a:t>
                      </a:r>
                      <a:r>
                        <a:rPr lang="ru-RU" sz="1400" b="1" i="1" u="none" strike="noStrike" dirty="0">
                          <a:effectLst/>
                        </a:rPr>
                        <a:t>.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 smtClean="0">
                          <a:effectLst/>
                        </a:rPr>
                        <a:t>Середня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 з/п</a:t>
                      </a:r>
                      <a:r>
                        <a:rPr lang="ru-RU" sz="1400" b="1" i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i="1" u="none" strike="noStrike" dirty="0" err="1" smtClean="0">
                          <a:effectLst/>
                        </a:rPr>
                        <a:t>упавлінського</a:t>
                      </a:r>
                      <a:r>
                        <a:rPr lang="ru-RU" sz="1400" b="1" i="1" u="none" strike="noStrike" dirty="0" smtClean="0">
                          <a:effectLst/>
                        </a:rPr>
                        <a:t> персоналу(тис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400" b="1" i="1" u="none" strike="noStrike" baseline="0" dirty="0" err="1" smtClean="0">
                          <a:effectLst/>
                        </a:rPr>
                        <a:t>грн</a:t>
                      </a:r>
                      <a:r>
                        <a:rPr lang="ru-RU" sz="1400" b="1" i="1" u="none" strike="noStrike" baseline="0" dirty="0" smtClean="0">
                          <a:effectLst/>
                        </a:rPr>
                        <a:t>)</a:t>
                      </a:r>
                      <a:endParaRPr lang="ru-RU" sz="1400" b="1" i="1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395" marR="4395" marT="4395" marB="0" anchor="ctr"/>
                </a:tc>
                <a:extLst>
                  <a:ext uri="{0D108BD9-81ED-4DB2-BD59-A6C34878D82A}">
                    <a16:rowId xmlns:a16="http://schemas.microsoft.com/office/drawing/2014/main" xmlns="" val="1682401969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Дублянська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0,4456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3,0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4,7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4989805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Грабовецька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0,4359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4,1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9,5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85191413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21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Великолюб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0,4241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9,6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9,6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95161988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Судововишнянська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0,4171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11,0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14,8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90903338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Розвад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0,4008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9,8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15,0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6222426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Нижанковицька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0,3702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2,5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7,4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54207766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Бісковицька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0,3630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5,5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12,7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2362487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Щирецька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0,3595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11,7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9,9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97219579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Рудк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0,3228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13,4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8,1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4918075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Чукв'янська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0,2847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3,2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7,7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233460036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Міженецька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0,2535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2,4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7,</a:t>
                      </a:r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0</a:t>
                      </a:r>
                      <a:endParaRPr lang="uk-UA" sz="200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3012540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Воютицька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0,2494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7,7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9,0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4341967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31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Магер</a:t>
                      </a:r>
                      <a:r>
                        <a:rPr lang="en-US" sz="2000" b="0" i="0" u="none" strike="noStrike" dirty="0" err="1">
                          <a:effectLst/>
                          <a:latin typeface="+mn-lt"/>
                        </a:rPr>
                        <a:t>i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0,2380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7,1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8,4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0105122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Вільшаницька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+mn-lt"/>
                        </a:rPr>
                        <a:t>0,2081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2,9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8,7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53533144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Воле-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Баранецька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0,1898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5,3</a:t>
                      </a:r>
                    </a:p>
                  </a:txBody>
                  <a:tcPr marL="9525" marR="114300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11,1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2759033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Луківська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0,1855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3,6</a:t>
                      </a: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effectLst/>
                          <a:latin typeface="+mn-lt"/>
                        </a:rPr>
                        <a:t>10,1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11593657"/>
                  </a:ext>
                </a:extLst>
              </a:tr>
              <a:tr h="31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Новоміська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0,1743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6,0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114300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8,9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</a:tr>
              <a:tr h="31677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uk-UA" sz="2000" b="1" i="0" u="none" strike="noStrike" dirty="0" smtClean="0">
                          <a:effectLst/>
                          <a:latin typeface="+mn-lt"/>
                        </a:rPr>
                        <a:t>ВСЬОГО по ОТГ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i="0" u="none" strike="noStrike" dirty="0" smtClean="0">
                          <a:effectLst/>
                          <a:latin typeface="+mn-lt"/>
                        </a:rPr>
                        <a:t>0,6775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i="0" u="none" strike="noStrike" dirty="0" smtClean="0">
                          <a:effectLst/>
                          <a:latin typeface="+mn-lt"/>
                        </a:rPr>
                        <a:t>281,3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1143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1" i="0" u="none" strike="noStrike" dirty="0" smtClean="0">
                          <a:effectLst/>
                          <a:latin typeface="+mn-lt"/>
                        </a:rPr>
                        <a:t>11,3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37790861"/>
                  </a:ext>
                </a:extLst>
              </a:tr>
            </a:tbl>
          </a:graphicData>
        </a:graphic>
      </p:graphicFrame>
      <p:cxnSp>
        <p:nvCxnSpPr>
          <p:cNvPr id="10" name="Пряма сполучна лінія 9"/>
          <p:cNvCxnSpPr/>
          <p:nvPr/>
        </p:nvCxnSpPr>
        <p:spPr>
          <a:xfrm flipV="1">
            <a:off x="76998" y="3941285"/>
            <a:ext cx="5890660" cy="2085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сполучна лінія 12"/>
          <p:cNvCxnSpPr/>
          <p:nvPr/>
        </p:nvCxnSpPr>
        <p:spPr>
          <a:xfrm flipV="1">
            <a:off x="115503" y="2662272"/>
            <a:ext cx="5890660" cy="20855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V="1">
            <a:off x="76998" y="1728818"/>
            <a:ext cx="5890660" cy="2085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 сполучна лінія 8"/>
          <p:cNvCxnSpPr/>
          <p:nvPr/>
        </p:nvCxnSpPr>
        <p:spPr>
          <a:xfrm flipV="1">
            <a:off x="76998" y="6113171"/>
            <a:ext cx="5890660" cy="208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20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344" y="81041"/>
            <a:ext cx="10515600" cy="47825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Підсумки 2018</a:t>
            </a:r>
            <a:endParaRPr lang="uk-UA" sz="3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98503" y="937857"/>
            <a:ext cx="10817441" cy="6066623"/>
          </a:xfrm>
        </p:spPr>
        <p:txBody>
          <a:bodyPr>
            <a:noAutofit/>
          </a:bodyPr>
          <a:lstStyle/>
          <a:p>
            <a:pPr marL="355600" indent="-355600">
              <a:lnSpc>
                <a:spcPts val="28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002060"/>
                </a:solidFill>
              </a:rPr>
              <a:t>Вивчено </a:t>
            </a:r>
            <a:r>
              <a:rPr lang="uk-UA" sz="2600" b="1" dirty="0">
                <a:solidFill>
                  <a:srgbClr val="002060"/>
                </a:solidFill>
              </a:rPr>
              <a:t>роботу </a:t>
            </a:r>
            <a:r>
              <a:rPr lang="uk-UA" sz="2600" b="1" dirty="0" smtClean="0">
                <a:solidFill>
                  <a:srgbClr val="002060"/>
                </a:solidFill>
              </a:rPr>
              <a:t>всіх фінансових </a:t>
            </a:r>
            <a:r>
              <a:rPr lang="uk-UA" sz="2600" b="1" dirty="0">
                <a:solidFill>
                  <a:srgbClr val="002060"/>
                </a:solidFill>
              </a:rPr>
              <a:t>підрозділів ОТГ та фінансовий потенціал відповідних бюджетів, визначено слабкі </a:t>
            </a:r>
            <a:r>
              <a:rPr lang="uk-UA" sz="2600" b="1" dirty="0" smtClean="0">
                <a:solidFill>
                  <a:srgbClr val="002060"/>
                </a:solidFill>
              </a:rPr>
              <a:t>місця</a:t>
            </a:r>
            <a:endParaRPr lang="uk-UA" sz="2600" b="1" dirty="0">
              <a:solidFill>
                <a:srgbClr val="002060"/>
              </a:solidFill>
            </a:endParaRPr>
          </a:p>
          <a:p>
            <a:pPr marL="444500" indent="-444500">
              <a:lnSpc>
                <a:spcPts val="28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600" b="1" dirty="0">
                <a:solidFill>
                  <a:srgbClr val="6C0000"/>
                </a:solidFill>
              </a:rPr>
              <a:t>Підготовлено</a:t>
            </a:r>
            <a:r>
              <a:rPr lang="uk-UA" sz="2600" b="1" dirty="0" smtClean="0">
                <a:solidFill>
                  <a:srgbClr val="6C0000"/>
                </a:solidFill>
              </a:rPr>
              <a:t> </a:t>
            </a:r>
            <a:r>
              <a:rPr lang="uk-UA" sz="2600" b="1" dirty="0">
                <a:solidFill>
                  <a:srgbClr val="6C0000"/>
                </a:solidFill>
              </a:rPr>
              <a:t>пропозиції щодо укрупнення </a:t>
            </a:r>
            <a:r>
              <a:rPr lang="uk-UA" sz="2600" b="1" dirty="0" smtClean="0">
                <a:solidFill>
                  <a:srgbClr val="6C0000"/>
                </a:solidFill>
              </a:rPr>
              <a:t>ОТГ</a:t>
            </a:r>
            <a:endParaRPr lang="uk-UA" sz="2600" b="1" dirty="0">
              <a:solidFill>
                <a:srgbClr val="6C0000"/>
              </a:solidFill>
            </a:endParaRPr>
          </a:p>
          <a:p>
            <a:pPr marL="444500" indent="-444500">
              <a:lnSpc>
                <a:spcPts val="28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002060"/>
                </a:solidFill>
              </a:rPr>
              <a:t>Удосконалено </a:t>
            </a:r>
            <a:r>
              <a:rPr lang="uk-UA" sz="2600" b="1" dirty="0">
                <a:solidFill>
                  <a:srgbClr val="002060"/>
                </a:solidFill>
              </a:rPr>
              <a:t>формульний розподіл освітньої субвенції з державного бюджету між регіонами, отримано додатковий ресурс у 2019 році – 180 млн </a:t>
            </a:r>
            <a:r>
              <a:rPr lang="uk-UA" sz="2600" b="1" dirty="0" smtClean="0">
                <a:solidFill>
                  <a:srgbClr val="002060"/>
                </a:solidFill>
              </a:rPr>
              <a:t>грн</a:t>
            </a:r>
            <a:endParaRPr lang="uk-UA" sz="2600" b="1" dirty="0">
              <a:solidFill>
                <a:srgbClr val="002060"/>
              </a:solidFill>
            </a:endParaRPr>
          </a:p>
          <a:p>
            <a:pPr marL="444500" indent="-444500">
              <a:lnSpc>
                <a:spcPts val="28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6C0000"/>
                </a:solidFill>
              </a:rPr>
              <a:t>Запропоновано </a:t>
            </a:r>
            <a:r>
              <a:rPr lang="uk-UA" sz="2600" b="1" dirty="0">
                <a:solidFill>
                  <a:srgbClr val="6C0000"/>
                </a:solidFill>
              </a:rPr>
              <a:t>зміни до формули розподілу між регіонами базової, реверсної дотацій з державного бюджету (додатковий ресурс – 300 млн грн) і додаткової дотації на передані повноваження в освіті та охороні здоров’я (130 млн грн</a:t>
            </a:r>
            <a:r>
              <a:rPr lang="uk-UA" sz="2600" b="1" dirty="0" smtClean="0">
                <a:solidFill>
                  <a:srgbClr val="6C0000"/>
                </a:solidFill>
              </a:rPr>
              <a:t>)</a:t>
            </a:r>
            <a:endParaRPr lang="uk-UA" sz="2600" b="1" dirty="0">
              <a:solidFill>
                <a:srgbClr val="6C0000"/>
              </a:solidFill>
            </a:endParaRPr>
          </a:p>
          <a:p>
            <a:pPr marL="444500" indent="-444500">
              <a:lnSpc>
                <a:spcPts val="28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600" b="1" dirty="0" smtClean="0">
                <a:solidFill>
                  <a:srgbClr val="002060"/>
                </a:solidFill>
              </a:rPr>
              <a:t>Упорядковано </a:t>
            </a:r>
            <a:r>
              <a:rPr lang="uk-UA" sz="2600" b="1" dirty="0">
                <a:solidFill>
                  <a:srgbClr val="002060"/>
                </a:solidFill>
              </a:rPr>
              <a:t>облік </a:t>
            </a:r>
            <a:r>
              <a:rPr lang="uk-UA" sz="2600" b="1" dirty="0" smtClean="0">
                <a:solidFill>
                  <a:srgbClr val="002060"/>
                </a:solidFill>
              </a:rPr>
              <a:t>і активізовано власні надходження </a:t>
            </a:r>
            <a:r>
              <a:rPr lang="uk-UA" sz="2600" b="1" dirty="0">
                <a:solidFill>
                  <a:srgbClr val="002060"/>
                </a:solidFill>
              </a:rPr>
              <a:t>бюджетних установ (надходження у 2018 році зросли на 28 </a:t>
            </a:r>
            <a:r>
              <a:rPr lang="uk-UA" sz="2600" b="1" dirty="0" smtClean="0">
                <a:solidFill>
                  <a:srgbClr val="002060"/>
                </a:solidFill>
              </a:rPr>
              <a:t>%)</a:t>
            </a:r>
            <a:endParaRPr lang="uk-UA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90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344" y="81041"/>
            <a:ext cx="10515600" cy="47825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Підсумки 2018 </a:t>
            </a:r>
            <a:r>
              <a:rPr lang="uk-UA" sz="22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(продовження)</a:t>
            </a:r>
            <a:endParaRPr lang="uk-UA" sz="2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49423" y="949914"/>
            <a:ext cx="10817441" cy="6066623"/>
          </a:xfrm>
        </p:spPr>
        <p:txBody>
          <a:bodyPr>
            <a:noAutofit/>
          </a:bodyPr>
          <a:lstStyle/>
          <a:p>
            <a:pPr marL="0" indent="682625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6C0000"/>
                </a:solidFill>
              </a:rPr>
              <a:t>У рамках проекту ЄС </a:t>
            </a:r>
            <a:r>
              <a:rPr lang="ru-RU" sz="2400" b="1" dirty="0" err="1" smtClean="0">
                <a:solidFill>
                  <a:srgbClr val="6C0000"/>
                </a:solidFill>
              </a:rPr>
              <a:t>підготовлено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пропозиції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щодо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удосконалення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програмного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забезпечення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із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адміністрування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місцевих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err="1" smtClean="0">
                <a:solidFill>
                  <a:srgbClr val="6C0000"/>
                </a:solidFill>
              </a:rPr>
              <a:t>бюджетів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smtClean="0">
                <a:solidFill>
                  <a:srgbClr val="6C0000"/>
                </a:solidFill>
              </a:rPr>
              <a:t>(</a:t>
            </a:r>
            <a:r>
              <a:rPr lang="ru-RU" sz="2400" b="1" dirty="0" err="1" smtClean="0">
                <a:solidFill>
                  <a:srgbClr val="6C0000"/>
                </a:solidFill>
              </a:rPr>
              <a:t>Львівщина</a:t>
            </a:r>
            <a:r>
              <a:rPr lang="ru-RU" sz="2400" b="1" dirty="0" smtClean="0">
                <a:solidFill>
                  <a:srgbClr val="6C0000"/>
                </a:solidFill>
              </a:rPr>
              <a:t> </a:t>
            </a:r>
            <a:r>
              <a:rPr lang="ru-RU" sz="2400" b="1" dirty="0" smtClean="0">
                <a:solidFill>
                  <a:srgbClr val="6C0000"/>
                </a:solidFill>
              </a:rPr>
              <a:t>– </a:t>
            </a:r>
            <a:r>
              <a:rPr lang="ru-RU" sz="2400" b="1" dirty="0" err="1" smtClean="0">
                <a:solidFill>
                  <a:srgbClr val="6C0000"/>
                </a:solidFill>
              </a:rPr>
              <a:t>пілотна</a:t>
            </a:r>
            <a:r>
              <a:rPr lang="ru-RU" sz="2400" b="1" dirty="0" smtClean="0">
                <a:solidFill>
                  <a:srgbClr val="6C0000"/>
                </a:solidFill>
              </a:rPr>
              <a:t> область)</a:t>
            </a:r>
            <a:endParaRPr lang="uk-UA" sz="2400" b="1" dirty="0" smtClean="0">
              <a:solidFill>
                <a:srgbClr val="6C0000"/>
              </a:solidFill>
            </a:endParaRPr>
          </a:p>
          <a:p>
            <a:pPr marL="0" indent="682625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Покращено структуру видатків місцевих бюджетів (у 2018 році видатки розвитку зросли на 21%)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marL="0" indent="682625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800000"/>
                </a:solidFill>
              </a:rPr>
              <a:t>Домоглися </a:t>
            </a:r>
            <a:r>
              <a:rPr lang="uk-UA" sz="2400" b="1" dirty="0" smtClean="0">
                <a:solidFill>
                  <a:srgbClr val="800000"/>
                </a:solidFill>
              </a:rPr>
              <a:t>скасування </a:t>
            </a:r>
            <a:r>
              <a:rPr lang="uk-UA" sz="2400" b="1" dirty="0">
                <a:solidFill>
                  <a:srgbClr val="800000"/>
                </a:solidFill>
              </a:rPr>
              <a:t>пільги по сплаті земельного податку за земельні ділянки відведені Укрзалізниці, </a:t>
            </a:r>
            <a:r>
              <a:rPr lang="uk-UA" sz="2400" b="1" dirty="0" smtClean="0">
                <a:solidFill>
                  <a:srgbClr val="800000"/>
                </a:solidFill>
              </a:rPr>
              <a:t>(збільшення </a:t>
            </a:r>
            <a:r>
              <a:rPr lang="uk-UA" sz="2400" b="1" dirty="0">
                <a:solidFill>
                  <a:srgbClr val="800000"/>
                </a:solidFill>
              </a:rPr>
              <a:t>надходжень до місцевих бюджетів </a:t>
            </a:r>
            <a:r>
              <a:rPr lang="uk-UA" sz="2400" b="1" dirty="0" smtClean="0">
                <a:solidFill>
                  <a:srgbClr val="800000"/>
                </a:solidFill>
              </a:rPr>
              <a:t>на </a:t>
            </a:r>
            <a:r>
              <a:rPr lang="uk-UA" sz="2400" b="1" dirty="0">
                <a:solidFill>
                  <a:srgbClr val="800000"/>
                </a:solidFill>
              </a:rPr>
              <a:t>40-50 млн </a:t>
            </a:r>
            <a:r>
              <a:rPr lang="uk-UA" sz="2400" b="1" dirty="0" smtClean="0">
                <a:solidFill>
                  <a:srgbClr val="800000"/>
                </a:solidFill>
              </a:rPr>
              <a:t>грн)</a:t>
            </a:r>
            <a:endParaRPr lang="uk-UA" sz="2400" b="1" dirty="0">
              <a:solidFill>
                <a:srgbClr val="800000"/>
              </a:solidFill>
            </a:endParaRPr>
          </a:p>
          <a:p>
            <a:pPr marL="0" indent="682625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Налагоджено </a:t>
            </a:r>
            <a:r>
              <a:rPr lang="uk-UA" sz="2400" b="1" dirty="0">
                <a:solidFill>
                  <a:srgbClr val="002060"/>
                </a:solidFill>
              </a:rPr>
              <a:t>звіряння обсягів реалізованих паливо-мастильних матеріалів за даними ДФС України та органами місцевого </a:t>
            </a:r>
            <a:r>
              <a:rPr lang="uk-UA" sz="2400" b="1" dirty="0" smtClean="0">
                <a:solidFill>
                  <a:srgbClr val="002060"/>
                </a:solidFill>
              </a:rPr>
              <a:t>самоврядування  (очікується збільшення </a:t>
            </a:r>
            <a:r>
              <a:rPr lang="uk-UA" sz="2400" b="1" dirty="0">
                <a:solidFill>
                  <a:srgbClr val="002060"/>
                </a:solidFill>
              </a:rPr>
              <a:t>частки відрахувань акцизного податку у І півріччі 2019 року на </a:t>
            </a:r>
            <a:r>
              <a:rPr lang="uk-UA" sz="2400" b="1" dirty="0" smtClean="0">
                <a:solidFill>
                  <a:srgbClr val="002060"/>
                </a:solidFill>
              </a:rPr>
              <a:t>7-10% </a:t>
            </a:r>
            <a:r>
              <a:rPr lang="uk-UA" sz="2400" b="1" dirty="0">
                <a:solidFill>
                  <a:srgbClr val="002060"/>
                </a:solidFill>
              </a:rPr>
              <a:t>і додаткові поступлення </a:t>
            </a:r>
            <a:r>
              <a:rPr lang="uk-UA" sz="2400" b="1" dirty="0" smtClean="0">
                <a:solidFill>
                  <a:srgbClr val="002060"/>
                </a:solidFill>
              </a:rPr>
              <a:t>20 </a:t>
            </a:r>
            <a:r>
              <a:rPr lang="uk-UA" sz="2400" b="1" dirty="0">
                <a:solidFill>
                  <a:srgbClr val="002060"/>
                </a:solidFill>
              </a:rPr>
              <a:t>млн </a:t>
            </a:r>
            <a:r>
              <a:rPr lang="uk-UA" sz="2400" b="1" dirty="0" smtClean="0">
                <a:solidFill>
                  <a:srgbClr val="002060"/>
                </a:solidFill>
              </a:rPr>
              <a:t>грн)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074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343" y="-44388"/>
            <a:ext cx="10515600" cy="47825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Підсумки 2018 </a:t>
            </a:r>
            <a:r>
              <a:rPr lang="uk-UA" sz="22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(продовження)</a:t>
            </a:r>
            <a:endParaRPr lang="uk-UA" sz="2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29827" y="573873"/>
            <a:ext cx="11368596" cy="6066623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800000"/>
                </a:solidFill>
              </a:rPr>
              <a:t>Спільно </a:t>
            </a:r>
            <a:r>
              <a:rPr lang="uk-UA" sz="2400" b="1" dirty="0">
                <a:solidFill>
                  <a:srgbClr val="800000"/>
                </a:solidFill>
              </a:rPr>
              <a:t>з ГУ ДФС у Львівській області започатковано і щомісячно надається органам місцевої влади і самоврядування інформація про обсяг недоїмки; перелік платників-</a:t>
            </a:r>
            <a:r>
              <a:rPr lang="uk-UA" sz="2400" b="1" dirty="0" err="1">
                <a:solidFill>
                  <a:srgbClr val="800000"/>
                </a:solidFill>
              </a:rPr>
              <a:t>мінімізаторів</a:t>
            </a:r>
            <a:r>
              <a:rPr lang="uk-UA" sz="2400" b="1" dirty="0">
                <a:solidFill>
                  <a:srgbClr val="800000"/>
                </a:solidFill>
              </a:rPr>
              <a:t> податків; перелік суб’єктів підприємництва, які перейшли із загальної системи оподаткування на спрощену та навпаки</a:t>
            </a:r>
            <a:endParaRPr lang="en-US" sz="2400" b="1" dirty="0">
              <a:solidFill>
                <a:srgbClr val="800000"/>
              </a:solidFill>
            </a:endParaRP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Впроваджено </a:t>
            </a:r>
            <a:r>
              <a:rPr lang="uk-UA" sz="2400" b="1" dirty="0">
                <a:solidFill>
                  <a:srgbClr val="002060"/>
                </a:solidFill>
              </a:rPr>
              <a:t>на </a:t>
            </a:r>
            <a:r>
              <a:rPr lang="uk-UA" sz="2400" b="1" dirty="0" err="1">
                <a:solidFill>
                  <a:srgbClr val="002060"/>
                </a:solidFill>
              </a:rPr>
              <a:t>геопорталі</a:t>
            </a:r>
            <a:r>
              <a:rPr lang="uk-UA" sz="2400" b="1" dirty="0">
                <a:solidFill>
                  <a:srgbClr val="002060"/>
                </a:solidFill>
              </a:rPr>
              <a:t> містобудівного кадастру інтерактивну карту індексу податкоспроможності місцевих рад Львівщини</a:t>
            </a: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6C0000"/>
                </a:solidFill>
              </a:rPr>
              <a:t>Розпочато </a:t>
            </a:r>
            <a:r>
              <a:rPr lang="uk-UA" sz="2400" b="1" dirty="0">
                <a:solidFill>
                  <a:srgbClr val="6C0000"/>
                </a:solidFill>
              </a:rPr>
              <a:t>аналіз </a:t>
            </a:r>
            <a:r>
              <a:rPr lang="uk-UA" sz="2400" b="1" dirty="0" err="1">
                <a:solidFill>
                  <a:srgbClr val="6C0000"/>
                </a:solidFill>
              </a:rPr>
              <a:t>затратності</a:t>
            </a:r>
            <a:r>
              <a:rPr lang="uk-UA" sz="2400" b="1" dirty="0">
                <a:solidFill>
                  <a:srgbClr val="6C0000"/>
                </a:solidFill>
              </a:rPr>
              <a:t> найбільш </a:t>
            </a:r>
            <a:r>
              <a:rPr lang="uk-UA" sz="2400" b="1" dirty="0" err="1">
                <a:solidFill>
                  <a:srgbClr val="6C0000"/>
                </a:solidFill>
              </a:rPr>
              <a:t>дороговартісних</a:t>
            </a:r>
            <a:r>
              <a:rPr lang="uk-UA" sz="2400" b="1" dirty="0">
                <a:solidFill>
                  <a:srgbClr val="6C0000"/>
                </a:solidFill>
              </a:rPr>
              <a:t> об’єктів по будівництву окремих об’єктів соціально-культурної сфері </a:t>
            </a:r>
            <a:r>
              <a:rPr lang="uk-UA" sz="2400" b="1" dirty="0" smtClean="0">
                <a:solidFill>
                  <a:srgbClr val="6C0000"/>
                </a:solidFill>
              </a:rPr>
              <a:t>області </a:t>
            </a:r>
          </a:p>
          <a:p>
            <a:pPr marL="324000" indent="-3429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002060"/>
                </a:solidFill>
              </a:rPr>
              <a:t>Проведено вивчення структури апаратів об’єднаних територіальних громад. Розроблено рекомендації щодо типової структури та граничної чисельності </a:t>
            </a:r>
            <a:r>
              <a:rPr lang="uk-UA" sz="2400" b="1" dirty="0" smtClean="0">
                <a:solidFill>
                  <a:srgbClr val="002060"/>
                </a:solidFill>
              </a:rPr>
              <a:t>ОТГ </a:t>
            </a:r>
            <a:endParaRPr lang="uk-UA" sz="2400" b="1" dirty="0">
              <a:solidFill>
                <a:srgbClr val="002060"/>
              </a:solidFill>
            </a:endParaRPr>
          </a:p>
          <a:p>
            <a:pPr marL="324000" indent="-3429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6C0000"/>
                </a:solidFill>
              </a:rPr>
              <a:t>Активізовано запровадження дистанційного обслуговування розпорядників коштів місцевих бюджетів через систему „Клієнт казначейства – Казначейство” (працює і готові працювати 70% установ від їх загальної кількості</a:t>
            </a:r>
            <a:r>
              <a:rPr lang="uk-UA" sz="2400" b="1" dirty="0" smtClean="0">
                <a:solidFill>
                  <a:srgbClr val="6C0000"/>
                </a:solidFill>
              </a:rPr>
              <a:t>)</a:t>
            </a:r>
            <a:endParaRPr lang="uk-UA" sz="2400" b="1" dirty="0">
              <a:solidFill>
                <a:srgbClr val="6C0000"/>
              </a:solidFill>
            </a:endParaRPr>
          </a:p>
          <a:p>
            <a:pPr marL="342900" indent="-3429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uk-UA" sz="2600" b="1" dirty="0" smtClean="0">
              <a:solidFill>
                <a:srgbClr val="002060"/>
              </a:solidFill>
            </a:endParaRPr>
          </a:p>
          <a:p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449924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344" y="81041"/>
            <a:ext cx="10515600" cy="47825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Головні завдання </a:t>
            </a:r>
            <a:r>
              <a:rPr lang="uk-UA" sz="3200" b="1" dirty="0">
                <a:solidFill>
                  <a:srgbClr val="C00000"/>
                </a:solidFill>
                <a:latin typeface="Arial Black" panose="020B0A04020102020204" pitchFamily="34" charset="0"/>
              </a:rPr>
              <a:t>на 2019 рік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83092" y="857958"/>
            <a:ext cx="10817441" cy="6066623"/>
          </a:xfrm>
        </p:spPr>
        <p:txBody>
          <a:bodyPr>
            <a:noAutofit/>
          </a:bodyPr>
          <a:lstStyle/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002060"/>
                </a:solidFill>
              </a:rPr>
              <a:t>Домогтися врахування центральними органами влади запропонованих змін до формули розподілу між </a:t>
            </a:r>
            <a:r>
              <a:rPr lang="uk-UA" sz="2400" b="1" dirty="0" smtClean="0">
                <a:solidFill>
                  <a:srgbClr val="002060"/>
                </a:solidFill>
              </a:rPr>
              <a:t>регіонами базової, реверсної, </a:t>
            </a:r>
            <a:r>
              <a:rPr lang="uk-UA" sz="2400" b="1" dirty="0">
                <a:solidFill>
                  <a:srgbClr val="002060"/>
                </a:solidFill>
              </a:rPr>
              <a:t>додаткової </a:t>
            </a:r>
            <a:r>
              <a:rPr lang="uk-UA" sz="2400" b="1" dirty="0" smtClean="0">
                <a:solidFill>
                  <a:srgbClr val="002060"/>
                </a:solidFill>
              </a:rPr>
              <a:t>дотацій та </a:t>
            </a:r>
            <a:r>
              <a:rPr lang="uk-UA" sz="2400" b="1" dirty="0">
                <a:solidFill>
                  <a:srgbClr val="002060"/>
                </a:solidFill>
              </a:rPr>
              <a:t>дотації  вирівнювання </a:t>
            </a:r>
            <a:endParaRPr lang="uk-UA" sz="2400" b="1" dirty="0">
              <a:solidFill>
                <a:srgbClr val="002060"/>
              </a:solidFill>
            </a:endParaRPr>
          </a:p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6C0000"/>
                </a:solidFill>
              </a:rPr>
              <a:t>Покращити </a:t>
            </a:r>
            <a:r>
              <a:rPr lang="uk-UA" sz="2400" b="1" dirty="0">
                <a:solidFill>
                  <a:srgbClr val="6C0000"/>
                </a:solidFill>
              </a:rPr>
              <a:t>формульний розподіл освітньої субвенції з державного бюджету між регіонами в частині зменшення нормативних показників наповнюваності класів у сільській </a:t>
            </a:r>
            <a:r>
              <a:rPr lang="uk-UA" sz="2400" b="1" dirty="0" smtClean="0">
                <a:solidFill>
                  <a:srgbClr val="6C0000"/>
                </a:solidFill>
              </a:rPr>
              <a:t>місцевості</a:t>
            </a:r>
            <a:endParaRPr lang="uk-UA" sz="2400" b="1" dirty="0">
              <a:solidFill>
                <a:srgbClr val="6C0000"/>
              </a:solidFill>
            </a:endParaRPr>
          </a:p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Домогтися зменшення дефіциту місцевих бюджетів на заробітну плату (вже у 2019 році обсяг дефіциту зменшився вдвічі)</a:t>
            </a:r>
            <a:endParaRPr lang="uk-UA" sz="2400" b="1" dirty="0">
              <a:solidFill>
                <a:srgbClr val="002060"/>
              </a:solidFill>
            </a:endParaRPr>
          </a:p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6C0000"/>
                </a:solidFill>
              </a:rPr>
              <a:t>Підготувати </a:t>
            </a:r>
            <a:r>
              <a:rPr lang="uk-UA" sz="2400" b="1" dirty="0">
                <a:solidFill>
                  <a:srgbClr val="6C0000"/>
                </a:solidFill>
              </a:rPr>
              <a:t>рекомендації щодо оптимальної галузевої мережі в розрізі місцевих бюджетів </a:t>
            </a:r>
            <a:r>
              <a:rPr lang="uk-UA" sz="2400" b="1" dirty="0" smtClean="0">
                <a:solidFill>
                  <a:srgbClr val="6C0000"/>
                </a:solidFill>
              </a:rPr>
              <a:t>області</a:t>
            </a:r>
            <a:endParaRPr lang="uk-UA" sz="2400" b="1" dirty="0">
              <a:solidFill>
                <a:srgbClr val="6C0000"/>
              </a:solidFill>
            </a:endParaRPr>
          </a:p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Апробувати вдосконалене програмне </a:t>
            </a:r>
            <a:r>
              <a:rPr lang="uk-UA" sz="2400" b="1" dirty="0">
                <a:solidFill>
                  <a:srgbClr val="002060"/>
                </a:solidFill>
              </a:rPr>
              <a:t>забезпечення </a:t>
            </a:r>
            <a:r>
              <a:rPr lang="uk-UA" sz="2400" b="1" dirty="0" smtClean="0">
                <a:solidFill>
                  <a:srgbClr val="002060"/>
                </a:solidFill>
              </a:rPr>
              <a:t>АІС «Місцеві бюджети» в рамках реалізації Проекту ЄС</a:t>
            </a:r>
          </a:p>
          <a:p>
            <a:pPr marL="444500" indent="-444500"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Лобіювати зміни до бюджетної класифікації, звітності в рамках співпраці з Проектом ЄС</a:t>
            </a:r>
            <a:endParaRPr lang="uk-UA" sz="2400" b="1" dirty="0">
              <a:solidFill>
                <a:srgbClr val="002060"/>
              </a:solidFill>
            </a:endParaRPr>
          </a:p>
          <a:p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448934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91897" y="215274"/>
            <a:ext cx="7610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</a:rPr>
              <a:t> </a:t>
            </a:r>
            <a:r>
              <a:rPr lang="uk-UA" sz="3200" b="1" dirty="0">
                <a:solidFill>
                  <a:srgbClr val="7030A0"/>
                </a:solidFill>
              </a:rPr>
              <a:t>Головні завдання на 2019 рік</a:t>
            </a:r>
            <a:r>
              <a:rPr lang="en-US" sz="3200" b="1" dirty="0">
                <a:solidFill>
                  <a:srgbClr val="7030A0"/>
                </a:solidFill>
              </a:rPr>
              <a:t> </a:t>
            </a:r>
            <a:r>
              <a:rPr lang="en-US" sz="2400" b="1" i="1" dirty="0">
                <a:solidFill>
                  <a:srgbClr val="7030A0"/>
                </a:solidFill>
              </a:rPr>
              <a:t>(</a:t>
            </a:r>
            <a:r>
              <a:rPr lang="uk-UA" sz="2400" b="1" i="1" dirty="0">
                <a:solidFill>
                  <a:srgbClr val="7030A0"/>
                </a:solidFill>
              </a:rPr>
              <a:t>продовження)</a:t>
            </a:r>
            <a:endParaRPr lang="uk-UA" sz="2400" b="1" i="1" dirty="0">
              <a:solidFill>
                <a:srgbClr val="7030A0"/>
              </a:solidFill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683581" y="1052736"/>
            <a:ext cx="10626570" cy="5046224"/>
          </a:xfrm>
          <a:prstGeom prst="rect">
            <a:avLst/>
          </a:prstGeom>
        </p:spPr>
        <p:txBody>
          <a:bodyPr/>
          <a:lstStyle/>
          <a:p>
            <a:pPr marL="342000" indent="-266700" algn="just">
              <a:lnSpc>
                <a:spcPct val="80000"/>
              </a:lnSpc>
              <a:spcBef>
                <a:spcPts val="1800"/>
              </a:spcBef>
              <a:buFont typeface="Wingdings" panose="05000000000000000000" pitchFamily="2" charset="2"/>
              <a:buChar char="Ø"/>
              <a:tabLst>
                <a:tab pos="541338" algn="l"/>
              </a:tabLst>
            </a:pPr>
            <a:r>
              <a:rPr lang="uk-UA" sz="2400" b="1" dirty="0">
                <a:solidFill>
                  <a:srgbClr val="002060"/>
                </a:solidFill>
              </a:rPr>
              <a:t>Завершити аналіз </a:t>
            </a:r>
            <a:r>
              <a:rPr lang="uk-UA" sz="2400" b="1" dirty="0" err="1" smtClean="0">
                <a:solidFill>
                  <a:srgbClr val="002060"/>
                </a:solidFill>
              </a:rPr>
              <a:t>затратності</a:t>
            </a:r>
            <a:r>
              <a:rPr lang="uk-UA" sz="2400" b="1" dirty="0" smtClean="0">
                <a:solidFill>
                  <a:srgbClr val="002060"/>
                </a:solidFill>
              </a:rPr>
              <a:t> будівництва </a:t>
            </a:r>
            <a:r>
              <a:rPr lang="uk-UA" sz="2400" b="1" dirty="0">
                <a:solidFill>
                  <a:srgbClr val="002060"/>
                </a:solidFill>
              </a:rPr>
              <a:t>найбільших об’єктів соціально-культурної сфери </a:t>
            </a:r>
            <a:endParaRPr lang="uk-UA" sz="2400" b="1" dirty="0" smtClean="0">
              <a:solidFill>
                <a:srgbClr val="002060"/>
              </a:solidFill>
            </a:endParaRPr>
          </a:p>
          <a:p>
            <a:pPr marL="342000" indent="-342900" algn="just">
              <a:lnSpc>
                <a:spcPct val="8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</a:rPr>
              <a:t>Домогтися зміцнення податкоспроможності слабких ОТГ у тому числі шляхом їх укрупнення, внесення змін до перспективного плану розвитку територій</a:t>
            </a:r>
          </a:p>
          <a:p>
            <a:pPr marL="342000" indent="-342900" algn="just">
              <a:lnSpc>
                <a:spcPct val="8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 smtClean="0">
                <a:solidFill>
                  <a:srgbClr val="6C0000"/>
                </a:solidFill>
              </a:rPr>
              <a:t>Завершити </a:t>
            </a:r>
            <a:r>
              <a:rPr lang="uk-UA" sz="2400" b="1" dirty="0">
                <a:solidFill>
                  <a:srgbClr val="6C0000"/>
                </a:solidFill>
              </a:rPr>
              <a:t>запровадження системи дистанційного обслуговування системи „Клієнт казначейства – Казначейство” всіма розпорядниками бюджетних коштів </a:t>
            </a:r>
            <a:r>
              <a:rPr lang="uk-UA" sz="2400" b="1" dirty="0" smtClean="0">
                <a:solidFill>
                  <a:srgbClr val="6C0000"/>
                </a:solidFill>
              </a:rPr>
              <a:t>області</a:t>
            </a:r>
          </a:p>
          <a:p>
            <a:pPr marL="342000" indent="-342900" algn="just">
              <a:lnSpc>
                <a:spcPct val="8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uk-UA" sz="2400" b="1" dirty="0">
                <a:solidFill>
                  <a:srgbClr val="002060"/>
                </a:solidFill>
              </a:rPr>
              <a:t>Домогтися </a:t>
            </a:r>
            <a:r>
              <a:rPr lang="uk-UA" sz="2400" b="1" dirty="0" smtClean="0">
                <a:solidFill>
                  <a:srgbClr val="002060"/>
                </a:solidFill>
              </a:rPr>
              <a:t>збільшення кількості фінансових відділів у ОТГ , зайняття посад їх керівників кваліфікованими кадрами із належним досвідом роботи</a:t>
            </a:r>
            <a:endParaRPr lang="uk-UA" sz="2400" b="1" dirty="0" smtClean="0">
              <a:solidFill>
                <a:srgbClr val="6C0000"/>
              </a:solidFill>
            </a:endParaRPr>
          </a:p>
          <a:p>
            <a:pPr marL="342000" indent="-342900" algn="just">
              <a:lnSpc>
                <a:spcPct val="8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uk-UA" sz="2400" b="1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5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718" y="391758"/>
            <a:ext cx="11881282" cy="611419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latin typeface="Arial Black" panose="020B0A04020102020204" pitchFamily="34" charset="0"/>
              </a:rPr>
              <a:t>Використання коштів </a:t>
            </a:r>
            <a:r>
              <a:rPr lang="en-US" sz="3600" b="1" dirty="0" smtClean="0">
                <a:latin typeface="Arial Black" panose="020B0A04020102020204" pitchFamily="34" charset="0"/>
              </a:rPr>
              <a:t> </a:t>
            </a:r>
            <a:r>
              <a:rPr lang="uk-UA" sz="3600" b="1" dirty="0" smtClean="0">
                <a:latin typeface="Arial Black" panose="020B0A04020102020204" pitchFamily="34" charset="0"/>
              </a:rPr>
              <a:t> на утримання департаменту у 2018 році</a:t>
            </a:r>
            <a:endParaRPr lang="uk-UA" sz="36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938713"/>
              </p:ext>
            </p:extLst>
          </p:nvPr>
        </p:nvGraphicFramePr>
        <p:xfrm>
          <a:off x="731667" y="1731145"/>
          <a:ext cx="10515600" cy="4783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08165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>
                <a:latin typeface="Arial Black" panose="020B0A04020102020204" pitchFamily="34" charset="0"/>
              </a:rPr>
              <a:t>Плинність кадрів у департаменті у 2015-201</a:t>
            </a:r>
            <a:r>
              <a:rPr lang="en-US" sz="3200" b="1" dirty="0" smtClean="0">
                <a:latin typeface="Arial Black" panose="020B0A04020102020204" pitchFamily="34" charset="0"/>
              </a:rPr>
              <a:t>8</a:t>
            </a:r>
            <a:r>
              <a:rPr lang="uk-UA" sz="3200" b="1" dirty="0" smtClean="0">
                <a:latin typeface="Arial Black" panose="020B0A04020102020204" pitchFamily="34" charset="0"/>
              </a:rPr>
              <a:t> роках</a:t>
            </a:r>
            <a:endParaRPr lang="uk-UA" sz="32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182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10415000" y="2813467"/>
            <a:ext cx="1074173" cy="3610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</a:rPr>
              <a:t>посад</a:t>
            </a:r>
            <a:endParaRPr lang="uk-UA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10138875" y="4793291"/>
            <a:ext cx="1074173" cy="3610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b="1" dirty="0" smtClean="0">
                <a:solidFill>
                  <a:srgbClr val="C00000"/>
                </a:solidFill>
              </a:rPr>
              <a:t>осіб</a:t>
            </a:r>
            <a:endParaRPr lang="uk-UA" sz="1600" b="1" dirty="0">
              <a:solidFill>
                <a:srgbClr val="C00000"/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0138876" y="4297300"/>
            <a:ext cx="1074173" cy="3610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b="1" dirty="0" smtClean="0"/>
              <a:t> %</a:t>
            </a:r>
            <a:endParaRPr lang="uk-UA" sz="1600" b="1" dirty="0"/>
          </a:p>
        </p:txBody>
      </p:sp>
    </p:spTree>
    <p:extLst>
      <p:ext uri="{BB962C8B-B14F-4D97-AF65-F5344CB8AC3E}">
        <p14:creationId xmlns:p14="http://schemas.microsoft.com/office/powerpoint/2010/main" val="67527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/>
          </p:nvPr>
        </p:nvGraphicFramePr>
        <p:xfrm>
          <a:off x="0" y="569675"/>
          <a:ext cx="12192000" cy="562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0" y="4"/>
            <a:ext cx="12192000" cy="444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cap="none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Надходження окремих податків до бюджету області за 201</a:t>
            </a:r>
            <a:r>
              <a:rPr lang="uk-UA" sz="2400" b="1" cap="none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8 </a:t>
            </a:r>
            <a:r>
              <a:rPr lang="ru-RU" sz="2400" b="1" cap="none" dirty="0" err="1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рік</a:t>
            </a:r>
            <a:endParaRPr lang="uk-UA" sz="2400" b="1" cap="none" dirty="0">
              <a:solidFill>
                <a:schemeClr val="tx1"/>
              </a:solidFill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01753" y="325926"/>
            <a:ext cx="48999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300" b="1" noProof="1">
                <a:solidFill>
                  <a:srgbClr val="002060"/>
                </a:solidFill>
                <a:latin typeface="Verdana" pitchFamily="34" charset="0"/>
                <a:cs typeface="Times New Roman" panose="02020603050405020304" pitchFamily="18" charset="0"/>
              </a:rPr>
              <a:t>Фактичні надходження 2018 року, млн грн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5983" y="6475514"/>
            <a:ext cx="8313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>
                <a:solidFill>
                  <a:srgbClr val="0070C0"/>
                </a:solidFill>
                <a:latin typeface="Verdana" pitchFamily="34" charset="0"/>
                <a:cs typeface="Times New Roman" panose="02020603050405020304" pitchFamily="18" charset="0"/>
              </a:rPr>
              <a:t>Динаміка 2018 року до 2017 р., %</a:t>
            </a:r>
          </a:p>
        </p:txBody>
      </p:sp>
      <p:graphicFrame>
        <p:nvGraphicFramePr>
          <p:cNvPr id="10" name="Таблиця 9"/>
          <p:cNvGraphicFramePr>
            <a:graphicFrameLocks noGrp="1"/>
          </p:cNvGraphicFramePr>
          <p:nvPr>
            <p:extLst/>
          </p:nvPr>
        </p:nvGraphicFramePr>
        <p:xfrm>
          <a:off x="5975626" y="504637"/>
          <a:ext cx="598515" cy="547662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985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55006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197</a:t>
                      </a:r>
                      <a:endParaRPr lang="en-US" sz="1200" dirty="0" smtClean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81781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271</a:t>
                      </a:r>
                      <a:endParaRPr lang="en-US" sz="1200" dirty="0" smtClean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62930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247</a:t>
                      </a:r>
                      <a:endParaRPr lang="en-US" sz="1200" dirty="0" smtClean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448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116</a:t>
                      </a:r>
                      <a:endParaRPr lang="en-US" sz="1200" dirty="0" smtClean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1834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5348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784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3600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8425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3600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209">
                <a:tc>
                  <a:txBody>
                    <a:bodyPr/>
                    <a:lstStyle/>
                    <a:p>
                      <a:pPr algn="r"/>
                      <a:r>
                        <a:rPr lang="uk-UA" sz="1200" b="0" dirty="0" smtClean="0">
                          <a:latin typeface="Verdana" pitchFamily="34" charset="0"/>
                        </a:rPr>
                        <a:t>253</a:t>
                      </a:r>
                      <a:endParaRPr lang="en-US" sz="1200" b="0" dirty="0">
                        <a:latin typeface="Verdana" pitchFamily="34" charset="0"/>
                      </a:endParaRPr>
                    </a:p>
                  </a:txBody>
                  <a:tcPr marL="0" marR="0" marB="3600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3886">
                <a:tc>
                  <a:txBody>
                    <a:bodyPr/>
                    <a:lstStyle/>
                    <a:p>
                      <a:pPr algn="r"/>
                      <a:r>
                        <a:rPr lang="uk-UA" sz="1200" b="1" dirty="0" smtClean="0">
                          <a:latin typeface="Verdana" pitchFamily="34" charset="0"/>
                        </a:rPr>
                        <a:t>15102</a:t>
                      </a:r>
                      <a:endParaRPr lang="en-US" sz="1200" b="1" dirty="0">
                        <a:latin typeface="Verdana" pitchFamily="34" charset="0"/>
                      </a:endParaRPr>
                    </a:p>
                  </a:txBody>
                  <a:tcPr marL="0" marR="0" marT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8152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201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4073">
                <a:tc>
                  <a:txBody>
                    <a:bodyPr/>
                    <a:lstStyle/>
                    <a:p>
                      <a:pPr algn="r"/>
                      <a:r>
                        <a:rPr lang="uk-UA" sz="1200" b="0" dirty="0" smtClean="0">
                          <a:latin typeface="Verdana" pitchFamily="34" charset="0"/>
                        </a:rPr>
                        <a:t>364</a:t>
                      </a:r>
                      <a:endParaRPr lang="en-US" sz="1200" b="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5011">
                <a:tc>
                  <a:txBody>
                    <a:bodyPr/>
                    <a:lstStyle/>
                    <a:p>
                      <a:pPr algn="r"/>
                      <a:r>
                        <a:rPr lang="uk-UA" sz="1200" b="0" dirty="0" smtClean="0">
                          <a:latin typeface="Verdana" pitchFamily="34" charset="0"/>
                        </a:rPr>
                        <a:t>1024</a:t>
                      </a:r>
                      <a:endParaRPr lang="en-US" sz="1200" b="0" dirty="0">
                        <a:latin typeface="Verdana" pitchFamily="34" charset="0"/>
                      </a:endParaRPr>
                    </a:p>
                  </a:txBody>
                  <a:tcPr marL="0" marR="0" marB="3600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8838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924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7447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77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uk-UA" sz="1200" dirty="0" smtClean="0">
                          <a:latin typeface="Verdana" pitchFamily="34" charset="0"/>
                        </a:rPr>
                        <a:t>240</a:t>
                      </a:r>
                      <a:endParaRPr lang="en-US" sz="1200" dirty="0">
                        <a:latin typeface="Verdana" pitchFamily="34" charset="0"/>
                      </a:endParaRPr>
                    </a:p>
                  </a:txBody>
                  <a:tcPr marL="0" marR="0" marB="0" anchor="b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" name="Округлений прямокутник 3"/>
          <p:cNvSpPr/>
          <p:nvPr/>
        </p:nvSpPr>
        <p:spPr>
          <a:xfrm>
            <a:off x="1549117" y="6514618"/>
            <a:ext cx="356867" cy="268672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1969244" y="6195725"/>
            <a:ext cx="4156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b="1" dirty="0">
                <a:solidFill>
                  <a:srgbClr val="FF5050"/>
                </a:solidFill>
                <a:latin typeface="Verdana" pitchFamily="34" charset="0"/>
                <a:cs typeface="Times New Roman" panose="02020603050405020304" pitchFamily="18" charset="0"/>
              </a:rPr>
              <a:t>Динаміка 2017 року до 2016 р., %</a:t>
            </a:r>
          </a:p>
        </p:txBody>
      </p:sp>
      <p:sp>
        <p:nvSpPr>
          <p:cNvPr id="15" name="Округлений прямокутник 14"/>
          <p:cNvSpPr/>
          <p:nvPr/>
        </p:nvSpPr>
        <p:spPr>
          <a:xfrm>
            <a:off x="1557468" y="6195725"/>
            <a:ext cx="358658" cy="253857"/>
          </a:xfrm>
          <a:prstGeom prst="roundRect">
            <a:avLst/>
          </a:prstGeom>
          <a:pattFill prst="wdDnDiag">
            <a:fgClr>
              <a:srgbClr val="FF5050"/>
            </a:fgClr>
            <a:bgClr>
              <a:schemeClr val="bg1"/>
            </a:bgClr>
          </a:patt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dirty="0">
              <a:solidFill>
                <a:srgbClr val="FF5050"/>
              </a:solidFill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 flipH="1">
            <a:off x="6574141" y="504638"/>
            <a:ext cx="1224" cy="5585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2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Місце для вмісту 5"/>
          <p:cNvGraphicFramePr>
            <a:graphicFrameLocks noGrp="1"/>
          </p:cNvGraphicFramePr>
          <p:nvPr>
            <p:ph idx="1"/>
            <p:extLst/>
          </p:nvPr>
        </p:nvGraphicFramePr>
        <p:xfrm>
          <a:off x="40907" y="0"/>
          <a:ext cx="1215109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2538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500" y="263758"/>
            <a:ext cx="9918357" cy="415492"/>
          </a:xfrm>
        </p:spPr>
        <p:txBody>
          <a:bodyPr>
            <a:noAutofit/>
          </a:bodyPr>
          <a:lstStyle/>
          <a:p>
            <a:r>
              <a:rPr lang="ru-RU" sz="2100" b="1" i="1" dirty="0" err="1" smtClean="0">
                <a:latin typeface="Bookman Old Style" panose="02050604050505020204" pitchFamily="18" charset="0"/>
              </a:rPr>
              <a:t>Сплата</a:t>
            </a:r>
            <a:r>
              <a:rPr lang="ru-RU" sz="21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100" b="1" i="1" dirty="0" err="1" smtClean="0">
                <a:latin typeface="Bookman Old Style" panose="02050604050505020204" pitchFamily="18" charset="0"/>
              </a:rPr>
              <a:t>податків</a:t>
            </a:r>
            <a:r>
              <a:rPr lang="ru-RU" sz="2100" b="1" i="1" dirty="0" smtClean="0">
                <a:latin typeface="Bookman Old Style" panose="02050604050505020204" pitchFamily="18" charset="0"/>
              </a:rPr>
              <a:t> до бюджету </a:t>
            </a:r>
            <a:r>
              <a:rPr lang="ru-RU" sz="2100" b="1" i="1" dirty="0" err="1" smtClean="0">
                <a:latin typeface="Bookman Old Style" panose="02050604050505020204" pitchFamily="18" charset="0"/>
              </a:rPr>
              <a:t>області</a:t>
            </a:r>
            <a:r>
              <a:rPr lang="ru-RU" sz="21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100" b="1" i="1" dirty="0" err="1" smtClean="0">
                <a:latin typeface="Bookman Old Style" panose="02050604050505020204" pitchFamily="18" charset="0"/>
              </a:rPr>
              <a:t>найбільшими</a:t>
            </a:r>
            <a:r>
              <a:rPr lang="ru-RU" sz="21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100" b="1" i="1" dirty="0" err="1" smtClean="0">
                <a:latin typeface="Bookman Old Style" panose="02050604050505020204" pitchFamily="18" charset="0"/>
              </a:rPr>
              <a:t>платниками</a:t>
            </a:r>
            <a:r>
              <a:rPr lang="ru-RU" sz="2100" b="1" i="1" dirty="0" smtClean="0">
                <a:latin typeface="Bookman Old Style" panose="02050604050505020204" pitchFamily="18" charset="0"/>
              </a:rPr>
              <a:t> у 2018 </a:t>
            </a:r>
            <a:r>
              <a:rPr lang="ru-RU" sz="2100" b="1" i="1" dirty="0" err="1" smtClean="0">
                <a:latin typeface="Bookman Old Style" panose="02050604050505020204" pitchFamily="18" charset="0"/>
              </a:rPr>
              <a:t>році</a:t>
            </a:r>
            <a:endParaRPr lang="ru-RU" sz="2100" b="1" i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/>
          </p:nvPr>
        </p:nvGraphicFramePr>
        <p:xfrm>
          <a:off x="205948" y="790826"/>
          <a:ext cx="11775227" cy="5832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477">
                  <a:extLst>
                    <a:ext uri="{9D8B030D-6E8A-4147-A177-3AD203B41FA5}">
                      <a16:colId xmlns:a16="http://schemas.microsoft.com/office/drawing/2014/main" xmlns="" val="4271895955"/>
                    </a:ext>
                  </a:extLst>
                </a:gridCol>
                <a:gridCol w="6745889">
                  <a:extLst>
                    <a:ext uri="{9D8B030D-6E8A-4147-A177-3AD203B41FA5}">
                      <a16:colId xmlns:a16="http://schemas.microsoft.com/office/drawing/2014/main" xmlns="" val="33636181"/>
                    </a:ext>
                  </a:extLst>
                </a:gridCol>
                <a:gridCol w="1278707">
                  <a:extLst>
                    <a:ext uri="{9D8B030D-6E8A-4147-A177-3AD203B41FA5}">
                      <a16:colId xmlns:a16="http://schemas.microsoft.com/office/drawing/2014/main" xmlns="" val="3822684985"/>
                    </a:ext>
                  </a:extLst>
                </a:gridCol>
                <a:gridCol w="1016192">
                  <a:extLst>
                    <a:ext uri="{9D8B030D-6E8A-4147-A177-3AD203B41FA5}">
                      <a16:colId xmlns:a16="http://schemas.microsoft.com/office/drawing/2014/main" xmlns="" val="2405754545"/>
                    </a:ext>
                  </a:extLst>
                </a:gridCol>
                <a:gridCol w="1337986">
                  <a:extLst>
                    <a:ext uri="{9D8B030D-6E8A-4147-A177-3AD203B41FA5}">
                      <a16:colId xmlns:a16="http://schemas.microsoft.com/office/drawing/2014/main" xmlns="" val="3421254730"/>
                    </a:ext>
                  </a:extLst>
                </a:gridCol>
                <a:gridCol w="1086976">
                  <a:extLst>
                    <a:ext uri="{9D8B030D-6E8A-4147-A177-3AD203B41FA5}">
                      <a16:colId xmlns:a16="http://schemas.microsoft.com/office/drawing/2014/main" xmlns="" val="1604215941"/>
                    </a:ext>
                  </a:extLst>
                </a:gridCol>
              </a:tblGrid>
              <a:tr h="3888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№ 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err="1">
                          <a:effectLst/>
                        </a:rPr>
                        <a:t>Найменування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платника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err="1">
                          <a:effectLst/>
                        </a:rPr>
                        <a:t>Сплачено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smtClean="0">
                          <a:effectLst/>
                        </a:rPr>
                        <a:t>у</a:t>
                      </a:r>
                      <a:r>
                        <a:rPr lang="ru-RU" sz="1800" b="1" i="0" u="none" strike="noStrike" baseline="0" dirty="0" smtClean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ru-RU" sz="1800" u="none" strike="noStrike" dirty="0" smtClean="0">
                          <a:effectLst/>
                        </a:rPr>
                        <a:t>2018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err="1" smtClean="0">
                          <a:effectLst/>
                        </a:rPr>
                        <a:t>Динаміка</a:t>
                      </a:r>
                      <a:r>
                        <a:rPr lang="ru-RU" sz="1800" u="none" strike="noStrike" dirty="0" smtClean="0">
                          <a:effectLst/>
                        </a:rPr>
                        <a:t> (%)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52959834"/>
                  </a:ext>
                </a:extLst>
              </a:tr>
              <a:tr h="388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err="1">
                          <a:effectLst/>
                        </a:rPr>
                        <a:t>Всього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ПДФО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err="1" smtClean="0">
                          <a:effectLst/>
                        </a:rPr>
                        <a:t>Всього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ПДФО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46884232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1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 smtClean="0">
                          <a:effectLst/>
                        </a:rPr>
                        <a:t>РФ </a:t>
                      </a:r>
                      <a:r>
                        <a:rPr lang="ru-RU" sz="1800" u="none" strike="noStrike" dirty="0">
                          <a:effectLst/>
                        </a:rPr>
                        <a:t>"</a:t>
                      </a:r>
                      <a:r>
                        <a:rPr lang="ru-RU" sz="1800" u="none" strike="noStrike" dirty="0" smtClean="0">
                          <a:effectLst/>
                        </a:rPr>
                        <a:t>ЛЬВ</a:t>
                      </a:r>
                      <a:r>
                        <a:rPr lang="en-US" sz="1800" u="none" strike="noStrike" dirty="0" smtClean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 smtClean="0">
                          <a:effectLst/>
                        </a:rPr>
                        <a:t>ВСЬКА ЗАЛ</a:t>
                      </a:r>
                      <a:r>
                        <a:rPr lang="en-US" sz="1800" u="none" strike="noStrike" dirty="0" smtClean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 smtClean="0">
                          <a:effectLst/>
                        </a:rPr>
                        <a:t>ЗНИЦЯ" </a:t>
                      </a:r>
                      <a:r>
                        <a:rPr lang="ru-RU" sz="1800" u="none" strike="noStrike" dirty="0">
                          <a:effectLst/>
                        </a:rPr>
                        <a:t>ПАТ "УКРАЇНСЬКА ЗАЛ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ЗНИЦЯ"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251,9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251,9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118,6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118,9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5565147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2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ТЗОВ"ЛЕОНI ВАЕРIНГ СИСТЕМС УА ГМБХ"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113,8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112,1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104,8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107,5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274632123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3</a:t>
                      </a:r>
                      <a:endParaRPr lang="ru-RU" sz="17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ТЗОВ "ОККО-Р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ТЕЙЛ"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107,5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92,5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109,0</a:t>
                      </a:r>
                      <a:endParaRPr lang="ru-RU" sz="18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132,7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6969572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4</a:t>
                      </a:r>
                      <a:endParaRPr lang="ru-RU" sz="17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ПАТ ''ЛЬВ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ВОБЛЕНЕРГО''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85,7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66,7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126,8</a:t>
                      </a:r>
                      <a:endParaRPr lang="ru-RU" sz="18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121,1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4031284054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5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ТОВ "БАДЕР УКРАЇНА"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81,7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80,9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137,4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137,7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4741652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6</a:t>
                      </a:r>
                      <a:endParaRPr lang="ru-RU" sz="17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ТЗОВ ТВК "ЛЬВ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ВХОЛОД"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60,4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37,1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126,7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134,5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2896794383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7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ТОВ "ФУДЖIКУРА АУТОМОТIВ УКРАЇНА ЛЬВIВ"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57,6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57,6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116,3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116,3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41079341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8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ФІЛІЯ "УМГ "ЛЬВІВТРАНСГАЗ" ПАТ "УКРТРАНСГАЗ"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51,0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50,9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102,8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102,8</a:t>
                      </a:r>
                      <a:endParaRPr lang="ru-RU" sz="18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996656867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9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ПП "ЗАХ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ДНИЙ БУГ"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48,6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31,5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189,8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151,4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7345661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11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ПАТ "ЛЬВ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ВГАЗ"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45,5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39,3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122,2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116,3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3436802611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12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ФIЛIЯ "ПАСАЖИРСЬКА КОМПАНIЯ" ПАТ "УКРАЇНСЬКА ЗАЛIЗНИЦЯ"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43,9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43,9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188,2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188,2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0821006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13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ТЗОВ "ЕЛЕКТРОКОНТАКТ УКРАЇНА"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42,9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42,7 </a:t>
                      </a:r>
                      <a:endParaRPr lang="ru-RU" sz="18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163,8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165,0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/>
                </a:tc>
                <a:extLst>
                  <a:ext uri="{0D108BD9-81ED-4DB2-BD59-A6C34878D82A}">
                    <a16:rowId xmlns:a16="http://schemas.microsoft.com/office/drawing/2014/main" xmlns="" val="862154721"/>
                  </a:ext>
                </a:extLst>
              </a:tr>
              <a:tr h="388826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700" b="0" i="0" u="none" strike="noStrike" dirty="0" smtClean="0">
                          <a:effectLst/>
                          <a:latin typeface="+mn-lt"/>
                        </a:rPr>
                        <a:t>14</a:t>
                      </a:r>
                      <a:endParaRPr lang="ru-RU" sz="17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ТЗОВ"АГРО </a:t>
                      </a:r>
                      <a:r>
                        <a:rPr lang="ru-RU" sz="1800" u="none" strike="noStrike" dirty="0" smtClean="0">
                          <a:effectLst/>
                        </a:rPr>
                        <a:t>ЛВ </a:t>
                      </a:r>
                      <a:r>
                        <a:rPr lang="ru-RU" sz="1800" u="none" strike="noStrike" dirty="0">
                          <a:effectLst/>
                        </a:rPr>
                        <a:t>Л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М</a:t>
                      </a:r>
                      <a:r>
                        <a:rPr lang="en-US" sz="1800" u="none" strike="noStrike" dirty="0">
                          <a:effectLst/>
                          <a:latin typeface="Plantagenet Cherokee" panose="02020602070100000000" pitchFamily="18" charset="0"/>
                        </a:rPr>
                        <a:t>I</a:t>
                      </a:r>
                      <a:r>
                        <a:rPr lang="ru-RU" sz="1800" u="none" strike="noStrike" dirty="0">
                          <a:effectLst/>
                        </a:rPr>
                        <a:t>ТЕД"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108000" marR="8118" marT="8118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37,1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25,9 </a:t>
                      </a:r>
                      <a:endParaRPr lang="ru-RU" sz="18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119,7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126,9</a:t>
                      </a:r>
                      <a:endParaRPr lang="ru-RU" sz="18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118" marR="8118" marT="8118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1742136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21409" y="286838"/>
            <a:ext cx="1133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(млн грн)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5697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365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err="1">
                <a:latin typeface="+mn-lt"/>
              </a:rPr>
              <a:t>Динаміка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середньомісячної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зарплати</a:t>
            </a:r>
            <a:r>
              <a:rPr lang="ru-RU" sz="2800" b="1" dirty="0">
                <a:latin typeface="+mn-lt"/>
              </a:rPr>
              <a:t> у 2018 </a:t>
            </a:r>
            <a:r>
              <a:rPr lang="ru-RU" sz="2800" b="1" dirty="0" err="1">
                <a:latin typeface="+mn-lt"/>
              </a:rPr>
              <a:t>році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порівняно</a:t>
            </a:r>
            <a:r>
              <a:rPr lang="ru-RU" sz="2800" b="1" dirty="0">
                <a:latin typeface="+mn-lt"/>
              </a:rPr>
              <a:t> з 2017</a:t>
            </a: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/>
          </p:nvPr>
        </p:nvGraphicFramePr>
        <p:xfrm>
          <a:off x="96254" y="340656"/>
          <a:ext cx="5871410" cy="6517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1121">
                  <a:extLst>
                    <a:ext uri="{9D8B030D-6E8A-4147-A177-3AD203B41FA5}">
                      <a16:colId xmlns="" xmlns:a16="http://schemas.microsoft.com/office/drawing/2014/main" val="1203212556"/>
                    </a:ext>
                  </a:extLst>
                </a:gridCol>
                <a:gridCol w="1109698">
                  <a:extLst>
                    <a:ext uri="{9D8B030D-6E8A-4147-A177-3AD203B41FA5}">
                      <a16:colId xmlns="" xmlns:a16="http://schemas.microsoft.com/office/drawing/2014/main" val="4097050246"/>
                    </a:ext>
                  </a:extLst>
                </a:gridCol>
                <a:gridCol w="1080591">
                  <a:extLst>
                    <a:ext uri="{9D8B030D-6E8A-4147-A177-3AD203B41FA5}">
                      <a16:colId xmlns="" xmlns:a16="http://schemas.microsoft.com/office/drawing/2014/main" val="2353695449"/>
                    </a:ext>
                  </a:extLst>
                </a:gridCol>
              </a:tblGrid>
              <a:tr h="178693">
                <a:tc gridSpan="2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9968687"/>
                  </a:ext>
                </a:extLst>
              </a:tr>
              <a:tr h="346874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2000" u="none" strike="noStrike" dirty="0" err="1">
                          <a:effectLst/>
                        </a:rPr>
                        <a:t>Загалом</a:t>
                      </a:r>
                      <a:r>
                        <a:rPr lang="ru-RU" sz="2000" u="none" strike="noStrike" dirty="0">
                          <a:effectLst/>
                        </a:rPr>
                        <a:t> по </a:t>
                      </a:r>
                      <a:r>
                        <a:rPr lang="ru-RU" sz="2000" u="none" strike="noStrike" dirty="0" err="1">
                          <a:effectLst/>
                        </a:rPr>
                        <a:t>Україні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144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+ </a:t>
                      </a:r>
                      <a:r>
                        <a:rPr lang="ru-RU" sz="2000" b="1" u="none" strike="noStrike" dirty="0" smtClean="0">
                          <a:effectLst/>
                        </a:rPr>
                        <a:t>25 </a:t>
                      </a:r>
                      <a:r>
                        <a:rPr lang="ru-RU" sz="2000" b="1" u="none" strike="noStrike" dirty="0">
                          <a:effectLst/>
                        </a:rPr>
                        <a:t>%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4712460"/>
                  </a:ext>
                </a:extLst>
              </a:tr>
              <a:tr h="346874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2000" u="none" strike="noStrike" dirty="0" err="1">
                          <a:effectLst/>
                        </a:rPr>
                        <a:t>Загалом</a:t>
                      </a:r>
                      <a:r>
                        <a:rPr lang="ru-RU" sz="2000" u="none" strike="noStrike" dirty="0">
                          <a:effectLst/>
                        </a:rPr>
                        <a:t> по </a:t>
                      </a:r>
                      <a:r>
                        <a:rPr lang="ru-RU" sz="2000" u="none" strike="noStrike" dirty="0" err="1">
                          <a:effectLst/>
                        </a:rPr>
                        <a:t>області</a:t>
                      </a:r>
                      <a:endParaRPr lang="ru-RU" sz="2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144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+ </a:t>
                      </a:r>
                      <a:r>
                        <a:rPr lang="ru-RU" sz="2000" b="1" u="none" strike="noStrike" dirty="0" smtClean="0">
                          <a:effectLst/>
                        </a:rPr>
                        <a:t>25 </a:t>
                      </a:r>
                      <a:r>
                        <a:rPr lang="ru-RU" sz="2000" b="1" u="none" strike="noStrike" dirty="0">
                          <a:effectLst/>
                        </a:rPr>
                        <a:t>%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13253041"/>
                  </a:ext>
                </a:extLst>
              </a:tr>
              <a:tr h="31323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80474"/>
                  </a:ext>
                </a:extLst>
              </a:tr>
              <a:tr h="66252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err="1" smtClean="0">
                          <a:effectLst/>
                        </a:rPr>
                        <a:t>Динаміка</a:t>
                      </a:r>
                      <a:r>
                        <a:rPr lang="ru-RU" sz="2000" b="1" i="1" u="none" strike="noStrike" dirty="0" smtClean="0">
                          <a:effectLst/>
                        </a:rPr>
                        <a:t> за </a:t>
                      </a:r>
                      <a:r>
                        <a:rPr lang="ru-RU" sz="2000" b="1" i="1" u="none" strike="noStrike" dirty="0" err="1" smtClean="0">
                          <a:effectLst/>
                        </a:rPr>
                        <a:t>галузями</a:t>
                      </a:r>
                      <a:endParaRPr lang="ru-RU" sz="2000" b="1" i="1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506132450"/>
                  </a:ext>
                </a:extLst>
              </a:tr>
              <a:tr h="3363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r>
                        <a:rPr lang="ru-RU" sz="2000" b="1" u="none" strike="noStrike" dirty="0" err="1" smtClean="0">
                          <a:effectLst/>
                        </a:rPr>
                        <a:t>галузь</a:t>
                      </a:r>
                      <a:endParaRPr lang="ru-RU" sz="20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err="1">
                          <a:effectLst/>
                        </a:rPr>
                        <a:t>Україна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область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52772136"/>
                  </a:ext>
                </a:extLst>
              </a:tr>
              <a:tr h="6832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 err="1">
                          <a:effectLst/>
                        </a:rPr>
                        <a:t>добувна</a:t>
                      </a:r>
                      <a:r>
                        <a:rPr lang="ru-RU" sz="2000" i="0" u="none" strike="noStrike" dirty="0">
                          <a:effectLst/>
                        </a:rPr>
                        <a:t> </a:t>
                      </a:r>
                      <a:r>
                        <a:rPr lang="ru-RU" sz="2000" i="0" u="none" strike="noStrike" dirty="0" err="1">
                          <a:effectLst/>
                        </a:rPr>
                        <a:t>промисловість</a:t>
                      </a:r>
                      <a:r>
                        <a:rPr lang="ru-RU" sz="2000" i="0" u="none" strike="noStrike" dirty="0">
                          <a:effectLst/>
                        </a:rPr>
                        <a:t> і </a:t>
                      </a:r>
                      <a:r>
                        <a:rPr lang="ru-RU" sz="2000" i="0" u="none" strike="noStrike" dirty="0" err="1">
                          <a:effectLst/>
                        </a:rPr>
                        <a:t>розроблення</a:t>
                      </a:r>
                      <a:r>
                        <a:rPr lang="ru-RU" sz="2000" i="0" u="none" strike="noStrike" dirty="0">
                          <a:effectLst/>
                        </a:rPr>
                        <a:t> </a:t>
                      </a:r>
                      <a:r>
                        <a:rPr lang="ru-RU" sz="2000" i="0" u="none" strike="noStrike" dirty="0" err="1">
                          <a:effectLst/>
                        </a:rPr>
                        <a:t>кар'єрів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28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40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2489399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 err="1">
                          <a:effectLst/>
                        </a:rPr>
                        <a:t>мистецтво</a:t>
                      </a:r>
                      <a:r>
                        <a:rPr lang="ru-RU" sz="2000" i="0" u="none" strike="noStrike" dirty="0">
                          <a:effectLst/>
                        </a:rPr>
                        <a:t>, спорт, </a:t>
                      </a:r>
                      <a:r>
                        <a:rPr lang="ru-RU" sz="2000" i="0" u="none" strike="noStrike" dirty="0" err="1">
                          <a:effectLst/>
                        </a:rPr>
                        <a:t>відпочинок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15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24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24172907"/>
                  </a:ext>
                </a:extLst>
              </a:tr>
              <a:tr h="6832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 err="1">
                          <a:effectLst/>
                        </a:rPr>
                        <a:t>водопостачання</a:t>
                      </a:r>
                      <a:r>
                        <a:rPr lang="ru-RU" sz="2000" i="0" u="none" strike="noStrike" dirty="0">
                          <a:effectLst/>
                        </a:rPr>
                        <a:t>, </a:t>
                      </a:r>
                      <a:r>
                        <a:rPr lang="ru-RU" sz="2000" i="0" u="none" strike="noStrike" dirty="0" err="1">
                          <a:effectLst/>
                        </a:rPr>
                        <a:t>каналізація</a:t>
                      </a:r>
                      <a:r>
                        <a:rPr lang="ru-RU" sz="2000" i="0" u="none" strike="noStrike" dirty="0">
                          <a:effectLst/>
                        </a:rPr>
                        <a:t>, </a:t>
                      </a:r>
                      <a:r>
                        <a:rPr lang="ru-RU" sz="2000" i="0" u="none" strike="noStrike" dirty="0" err="1">
                          <a:effectLst/>
                        </a:rPr>
                        <a:t>поводження</a:t>
                      </a:r>
                      <a:r>
                        <a:rPr lang="ru-RU" sz="2000" i="0" u="none" strike="noStrike" dirty="0">
                          <a:effectLst/>
                        </a:rPr>
                        <a:t> з </a:t>
                      </a:r>
                      <a:r>
                        <a:rPr lang="ru-RU" sz="2000" i="0" u="none" strike="noStrike" dirty="0" err="1">
                          <a:effectLst/>
                        </a:rPr>
                        <a:t>відходами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26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31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8229517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 err="1">
                          <a:effectLst/>
                        </a:rPr>
                        <a:t>торгівля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23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24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6945879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освіта</a:t>
                      </a:r>
                      <a:endParaRPr lang="ru-RU" sz="200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20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21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>
                          <a:effectLst/>
                        </a:rPr>
                        <a:t>транспорт, </a:t>
                      </a:r>
                      <a:r>
                        <a:rPr lang="ru-RU" sz="2000" i="0" u="none" strike="noStrike" dirty="0" err="1">
                          <a:effectLst/>
                        </a:rPr>
                        <a:t>поштова</a:t>
                      </a:r>
                      <a:r>
                        <a:rPr lang="ru-RU" sz="2000" i="0" u="none" strike="noStrike" dirty="0">
                          <a:effectLst/>
                        </a:rPr>
                        <a:t> </a:t>
                      </a:r>
                      <a:r>
                        <a:rPr lang="ru-RU" sz="2000" i="0" u="none" strike="noStrike" dirty="0" err="1">
                          <a:effectLst/>
                        </a:rPr>
                        <a:t>діяльність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28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29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охорона</a:t>
                      </a:r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здоров'я</a:t>
                      </a:r>
                      <a:endParaRPr lang="ru-RU" sz="200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18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19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i="0" u="none" strike="noStrike" dirty="0" err="1">
                          <a:effectLst/>
                        </a:rPr>
                        <a:t>переробна</a:t>
                      </a:r>
                      <a:r>
                        <a:rPr lang="ru-RU" sz="2000" i="0" u="none" strike="noStrike" dirty="0">
                          <a:effectLst/>
                        </a:rPr>
                        <a:t> </a:t>
                      </a:r>
                      <a:r>
                        <a:rPr lang="ru-RU" sz="2000" i="0" u="none" strike="noStrike" dirty="0" err="1">
                          <a:effectLst/>
                        </a:rPr>
                        <a:t>промисловість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26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26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75673231"/>
                  </a:ext>
                </a:extLst>
              </a:tr>
              <a:tr h="6832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сільське</a:t>
                      </a:r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лісове</a:t>
                      </a:r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 та </a:t>
                      </a: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рибне</a:t>
                      </a:r>
                      <a:r>
                        <a:rPr lang="ru-RU" sz="2000" b="0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2000" b="0" i="0" u="none" strike="noStrike" dirty="0" err="1" smtClean="0">
                          <a:effectLst/>
                          <a:latin typeface="+mn-lt"/>
                        </a:rPr>
                        <a:t>господарство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25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24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762345"/>
                  </a:ext>
                </a:extLst>
              </a:tr>
            </a:tbl>
          </a:graphicData>
        </a:graphic>
      </p:graphicFrame>
      <p:graphicFrame>
        <p:nvGraphicFramePr>
          <p:cNvPr id="7" name="Місце для вмісту 4"/>
          <p:cNvGraphicFramePr>
            <a:graphicFrameLocks/>
          </p:cNvGraphicFramePr>
          <p:nvPr>
            <p:extLst/>
          </p:nvPr>
        </p:nvGraphicFramePr>
        <p:xfrm>
          <a:off x="6192000" y="360000"/>
          <a:ext cx="5848221" cy="46458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37341">
                  <a:extLst>
                    <a:ext uri="{9D8B030D-6E8A-4147-A177-3AD203B41FA5}">
                      <a16:colId xmlns="" xmlns:a16="http://schemas.microsoft.com/office/drawing/2014/main" val="1203212556"/>
                    </a:ext>
                  </a:extLst>
                </a:gridCol>
                <a:gridCol w="381203">
                  <a:extLst>
                    <a:ext uri="{9D8B030D-6E8A-4147-A177-3AD203B41FA5}">
                      <a16:colId xmlns="" xmlns:a16="http://schemas.microsoft.com/office/drawing/2014/main" val="716007494"/>
                    </a:ext>
                  </a:extLst>
                </a:gridCol>
                <a:gridCol w="666201">
                  <a:extLst>
                    <a:ext uri="{9D8B030D-6E8A-4147-A177-3AD203B41FA5}">
                      <a16:colId xmlns="" xmlns:a16="http://schemas.microsoft.com/office/drawing/2014/main" val="4097050246"/>
                    </a:ext>
                  </a:extLst>
                </a:gridCol>
                <a:gridCol w="243881">
                  <a:extLst>
                    <a:ext uri="{9D8B030D-6E8A-4147-A177-3AD203B41FA5}">
                      <a16:colId xmlns="" xmlns:a16="http://schemas.microsoft.com/office/drawing/2014/main" val="1552400350"/>
                    </a:ext>
                  </a:extLst>
                </a:gridCol>
                <a:gridCol w="1219595">
                  <a:extLst>
                    <a:ext uri="{9D8B030D-6E8A-4147-A177-3AD203B41FA5}">
                      <a16:colId xmlns="" xmlns:a16="http://schemas.microsoft.com/office/drawing/2014/main" val="1126530403"/>
                    </a:ext>
                  </a:extLst>
                </a:gridCol>
              </a:tblGrid>
              <a:tr h="460628">
                <a:tc gridSpan="5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err="1" smtClean="0"/>
                        <a:t>Середня</a:t>
                      </a:r>
                      <a:r>
                        <a:rPr lang="ru-RU" sz="2000" b="1" i="1" dirty="0" smtClean="0"/>
                        <a:t> зарплата за 2018</a:t>
                      </a:r>
                      <a:r>
                        <a:rPr lang="ru-RU" sz="2000" b="1" i="1" baseline="0" dirty="0" smtClean="0"/>
                        <a:t> </a:t>
                      </a:r>
                      <a:r>
                        <a:rPr lang="ru-RU" sz="2000" b="1" i="1" dirty="0" err="1" smtClean="0"/>
                        <a:t>рік</a:t>
                      </a:r>
                      <a:endParaRPr lang="ru-RU" sz="2000" b="1" i="1" dirty="0" smtClean="0"/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968687"/>
                  </a:ext>
                </a:extLst>
              </a:tr>
              <a:tr h="342866">
                <a:tc>
                  <a:txBody>
                    <a:bodyPr/>
                    <a:lstStyle/>
                    <a:p>
                      <a:pPr algn="r"/>
                      <a:r>
                        <a:rPr lang="ru-RU" dirty="0" err="1" smtClean="0"/>
                        <a:t>Львівська</a:t>
                      </a:r>
                      <a:r>
                        <a:rPr lang="ru-RU" dirty="0" smtClean="0"/>
                        <a:t> область</a:t>
                      </a:r>
                      <a:endParaRPr lang="ru-RU" dirty="0"/>
                    </a:p>
                  </a:txBody>
                  <a:tcPr marL="9525" marR="18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8001 </a:t>
                      </a:r>
                      <a:r>
                        <a:rPr lang="ru-RU" b="1" i="1" dirty="0" err="1" smtClean="0"/>
                        <a:t>грн</a:t>
                      </a:r>
                      <a:endParaRPr lang="ru-RU" b="1" i="1" dirty="0"/>
                    </a:p>
                  </a:txBody>
                  <a:tcPr marL="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b="1" i="1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84712460"/>
                  </a:ext>
                </a:extLst>
              </a:tr>
              <a:tr h="337031">
                <a:tc>
                  <a:txBody>
                    <a:bodyPr/>
                    <a:lstStyle/>
                    <a:p>
                      <a:pPr algn="r"/>
                      <a:r>
                        <a:rPr lang="ru-RU" dirty="0" err="1" smtClean="0"/>
                        <a:t>Україна</a:t>
                      </a:r>
                      <a:endParaRPr lang="ru-RU" dirty="0"/>
                    </a:p>
                  </a:txBody>
                  <a:tcPr marL="9525" marR="18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8865 </a:t>
                      </a:r>
                      <a:r>
                        <a:rPr lang="ru-RU" b="1" i="1" dirty="0" err="1" smtClean="0"/>
                        <a:t>грн</a:t>
                      </a:r>
                      <a:endParaRPr lang="ru-RU" b="1" i="1" dirty="0"/>
                    </a:p>
                  </a:txBody>
                  <a:tcPr marL="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b="1" i="1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13253041"/>
                  </a:ext>
                </a:extLst>
              </a:tr>
              <a:tr h="337031">
                <a:tc>
                  <a:txBody>
                    <a:bodyPr/>
                    <a:lstStyle/>
                    <a:p>
                      <a:pPr algn="r"/>
                      <a:r>
                        <a:rPr lang="ru-RU" dirty="0" err="1" smtClean="0"/>
                        <a:t>Україна</a:t>
                      </a:r>
                      <a:r>
                        <a:rPr lang="ru-RU" dirty="0" smtClean="0"/>
                        <a:t> (без </a:t>
                      </a:r>
                      <a:r>
                        <a:rPr lang="ru-RU" dirty="0" err="1" smtClean="0"/>
                        <a:t>м.Києва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 marL="9525" marR="180000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7787 </a:t>
                      </a:r>
                      <a:r>
                        <a:rPr lang="ru-RU" b="1" i="1" dirty="0" err="1" smtClean="0"/>
                        <a:t>грн</a:t>
                      </a:r>
                      <a:endParaRPr lang="ru-RU" b="1" i="1" dirty="0"/>
                    </a:p>
                  </a:txBody>
                  <a:tcPr marL="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b="1" i="1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680474"/>
                  </a:ext>
                </a:extLst>
              </a:tr>
              <a:tr h="373223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uk-UA" sz="1600" b="0" i="1" u="none" strike="noStrike" dirty="0" smtClean="0">
                          <a:effectLst/>
                          <a:latin typeface="+mn-lt"/>
                        </a:rPr>
                        <a:t>Продовження</a:t>
                      </a:r>
                      <a:r>
                        <a:rPr lang="uk-UA" sz="1600" b="0" i="1" u="none" strike="noStrike" baseline="0" dirty="0" smtClean="0">
                          <a:effectLst/>
                          <a:latin typeface="+mn-lt"/>
                        </a:rPr>
                        <a:t> таблиці</a:t>
                      </a:r>
                      <a:endParaRPr lang="ru-RU" sz="1600" b="0" i="1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06132450"/>
                  </a:ext>
                </a:extLst>
              </a:tr>
              <a:tr h="3619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r>
                        <a:rPr lang="ru-RU" sz="2000" b="1" u="none" strike="noStrike" dirty="0" err="1" smtClean="0">
                          <a:effectLst/>
                        </a:rPr>
                        <a:t>галузь</a:t>
                      </a:r>
                      <a:endParaRPr lang="ru-RU" sz="2000" b="1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err="1">
                          <a:effectLst/>
                        </a:rPr>
                        <a:t>Україна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область</a:t>
                      </a:r>
                      <a:endParaRPr lang="ru-RU" sz="2000" b="1" i="1" u="none" strike="noStrike" dirty="0">
                        <a:effectLst/>
                        <a:latin typeface="+mn-lt"/>
                      </a:endParaRPr>
                    </a:p>
                  </a:txBody>
                  <a:tcPr marL="9525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52772136"/>
                  </a:ext>
                </a:extLst>
              </a:tr>
              <a:tr h="63252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фінансова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 та 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страхова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діяльність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26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25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8229517"/>
                  </a:ext>
                </a:extLst>
              </a:tr>
              <a:tr h="63252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постачання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електроенергії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, газу, пари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27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25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27944290"/>
                  </a:ext>
                </a:extLst>
              </a:tr>
              <a:tr h="40941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держуправління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 та оборона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35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32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6945879"/>
                  </a:ext>
                </a:extLst>
              </a:tr>
              <a:tr h="40941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будівництво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26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21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75673231"/>
                  </a:ext>
                </a:extLst>
              </a:tr>
              <a:tr h="3492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інформація</a:t>
                      </a:r>
                      <a:r>
                        <a:rPr lang="ru-RU" sz="2000" b="0" i="0" u="none" strike="noStrike" dirty="0">
                          <a:effectLst/>
                          <a:latin typeface="+mn-lt"/>
                        </a:rPr>
                        <a:t> та </a:t>
                      </a:r>
                      <a:r>
                        <a:rPr lang="ru-RU" sz="2000" b="0" i="0" u="none" strike="noStrike" dirty="0" err="1">
                          <a:effectLst/>
                          <a:latin typeface="+mn-lt"/>
                        </a:rPr>
                        <a:t>телекомунікації</a:t>
                      </a:r>
                      <a:endParaRPr lang="ru-RU" sz="2000" b="0" i="0" u="none" strike="noStrike" dirty="0">
                        <a:effectLst/>
                        <a:latin typeface="+mn-lt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19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u="none" strike="noStrike" dirty="0">
                          <a:effectLst/>
                        </a:rPr>
                        <a:t>+ </a:t>
                      </a:r>
                      <a:r>
                        <a:rPr lang="ru-RU" sz="2200" u="none" strike="noStrike" dirty="0" smtClean="0">
                          <a:effectLst/>
                        </a:rPr>
                        <a:t>14 </a:t>
                      </a:r>
                      <a:r>
                        <a:rPr lang="ru-RU" sz="2200" u="none" strike="noStrike" dirty="0">
                          <a:effectLst/>
                        </a:rPr>
                        <a:t>%</a:t>
                      </a:r>
                      <a:endParaRPr lang="ru-RU" sz="2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7474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54964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9882" y="199698"/>
            <a:ext cx="11762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</a:rPr>
              <a:t>Частка надходжень ПДФО  до місцевих бюджетів від бюджетної сфери </a:t>
            </a:r>
            <a:endParaRPr lang="uk-UA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9" name="Діаграма 8"/>
          <p:cNvGraphicFramePr/>
          <p:nvPr>
            <p:extLst/>
          </p:nvPr>
        </p:nvGraphicFramePr>
        <p:xfrm>
          <a:off x="770021" y="661363"/>
          <a:ext cx="10606815" cy="60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Стрілка вправо 16"/>
          <p:cNvSpPr/>
          <p:nvPr/>
        </p:nvSpPr>
        <p:spPr>
          <a:xfrm rot="1590887">
            <a:off x="7016635" y="3451953"/>
            <a:ext cx="1394643" cy="51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/>
          </a:p>
        </p:txBody>
      </p:sp>
      <p:sp>
        <p:nvSpPr>
          <p:cNvPr id="18" name="TextBox 1"/>
          <p:cNvSpPr txBox="1"/>
          <p:nvPr/>
        </p:nvSpPr>
        <p:spPr>
          <a:xfrm>
            <a:off x="7332572" y="3043323"/>
            <a:ext cx="797442" cy="43593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b="1" dirty="0" smtClean="0"/>
              <a:t>-1,4</a:t>
            </a:r>
            <a:endParaRPr lang="uk-U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21167" y="1273629"/>
            <a:ext cx="1386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1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9302" y="0"/>
            <a:ext cx="10515600" cy="69391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Bookman Old Style" panose="02050604050505020204" pitchFamily="18" charset="0"/>
              </a:rPr>
              <a:t>ДИНАМІКА ТРАНСФЕРТІВ ДО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БЮДЖЕТУ</a:t>
            </a:r>
            <a:r>
              <a:rPr lang="en-US" sz="2800" b="1" i="1" dirty="0" smtClean="0">
                <a:latin typeface="Bookman Old Style" panose="02050604050505020204" pitchFamily="18" charset="0"/>
              </a:rPr>
              <a:t> </a:t>
            </a:r>
            <a:r>
              <a:rPr lang="uk-UA" sz="2800" b="1" i="1" dirty="0" smtClean="0">
                <a:latin typeface="Bookman Old Style" panose="02050604050505020204" pitchFamily="18" charset="0"/>
              </a:rPr>
              <a:t>ОБЛАСТІ</a:t>
            </a:r>
            <a:endParaRPr lang="uk-UA" sz="2800" b="1" i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/>
          </p:nvPr>
        </p:nvGraphicFramePr>
        <p:xfrm>
          <a:off x="123568" y="829578"/>
          <a:ext cx="11862485" cy="585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2958"/>
                <a:gridCol w="2237042"/>
                <a:gridCol w="2167829"/>
                <a:gridCol w="1152329"/>
                <a:gridCol w="922327"/>
              </a:tblGrid>
              <a:tr h="4104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Назва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Фактично надійшло    </a:t>
                      </a:r>
                      <a:endParaRPr lang="uk-UA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uk-UA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у </a:t>
                      </a:r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Фактично надійшло  </a:t>
                      </a:r>
                      <a:endParaRPr lang="uk-UA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uk-UA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у </a:t>
                      </a:r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Відхилення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1042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абсол</a:t>
                      </a:r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Дотації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1 529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1 478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-3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Субвенції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надання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пільг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житлових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субсидій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5 039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5 028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>
                          <a:effectLst/>
                          <a:latin typeface="Times New Roman" panose="02020603050405020304" pitchFamily="18" charset="0"/>
                        </a:rPr>
                        <a:t>Субвенції на виплату допомог для дітей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3 770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3 719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-1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1800" b="1" i="0" u="none" strike="noStrike">
                          <a:effectLst/>
                          <a:latin typeface="Times New Roman" panose="02020603050405020304" pitchFamily="18" charset="0"/>
                        </a:rPr>
                        <a:t>Субвенції на охорону здоров'я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3 675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4 137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462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1800" b="1" i="0" u="none" strike="noStrike">
                          <a:effectLst/>
                          <a:latin typeface="Times New Roman" panose="02020603050405020304" pitchFamily="18" charset="0"/>
                        </a:rPr>
                        <a:t>Субвенції на освіту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3 834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4 345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511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</a:tr>
              <a:tr h="1022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Субвенції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реформування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регіональних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систем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охорони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здоров'я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та на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реалізацію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заходів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у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сільс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.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місцевості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-396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-84</a:t>
                      </a:r>
                    </a:p>
                  </a:txBody>
                  <a:tcPr marL="9525" marR="9525" marT="9525" marB="0" anchor="ctr"/>
                </a:tc>
              </a:tr>
              <a:tr h="6852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Субвенція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на 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будівництво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, ремонт і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реконструкцію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автомобільних</a:t>
                      </a:r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доріг</a:t>
                      </a:r>
                      <a:endParaRPr lang="ru-RU" sz="1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1800" b="1" i="0" u="none" strike="noStrike">
                          <a:effectLst/>
                          <a:latin typeface="Times New Roman" panose="02020603050405020304" pitchFamily="18" charset="0"/>
                        </a:rPr>
                        <a:t>Субвенції на розвиток територій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418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-68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-16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18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 Інші субвенції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</a:tr>
              <a:tr h="415340">
                <a:tc>
                  <a:txBody>
                    <a:bodyPr/>
                    <a:lstStyle/>
                    <a:p>
                      <a:pPr algn="l" fontAlgn="ctr"/>
                      <a:r>
                        <a:rPr lang="uk-UA" sz="20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РАЗОМ: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18 803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19 796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993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400" b="1" i="1" u="none" strike="noStrike" dirty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10577385" y="558951"/>
            <a:ext cx="1342767" cy="2699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>
                <a:solidFill>
                  <a:schemeClr val="tx1"/>
                </a:solidFill>
              </a:rPr>
              <a:t>м</a:t>
            </a:r>
            <a:r>
              <a:rPr lang="uk-UA" b="1" i="1" dirty="0" smtClean="0">
                <a:solidFill>
                  <a:schemeClr val="tx1"/>
                </a:solidFill>
              </a:rPr>
              <a:t>лн грн</a:t>
            </a:r>
            <a:endParaRPr lang="uk-UA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9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Місце для вмісту 8"/>
          <p:cNvGraphicFramePr>
            <a:graphicFrameLocks noGrp="1"/>
          </p:cNvGraphicFramePr>
          <p:nvPr>
            <p:ph idx="1"/>
            <p:extLst/>
          </p:nvPr>
        </p:nvGraphicFramePr>
        <p:xfrm>
          <a:off x="170692" y="854401"/>
          <a:ext cx="11784241" cy="509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48743" y="18618"/>
            <a:ext cx="8149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Обсяг місцевих бюджетів за видатками </a:t>
            </a:r>
          </a:p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 2015-2018 роках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6522477" y="6365580"/>
            <a:ext cx="271306" cy="207536"/>
          </a:xfrm>
          <a:prstGeom prst="cube">
            <a:avLst/>
          </a:prstGeom>
          <a:pattFill prst="pct5">
            <a:fgClr>
              <a:schemeClr val="bg1"/>
            </a:fgClr>
            <a:bgClr>
              <a:srgbClr val="853C0C"/>
            </a:bgClr>
          </a:pattFill>
          <a:ln>
            <a:solidFill>
              <a:srgbClr val="F58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52428" y="6258876"/>
            <a:ext cx="2865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- </a:t>
            </a:r>
            <a:r>
              <a:rPr lang="uk-UA" b="1" dirty="0"/>
              <a:t>о</a:t>
            </a:r>
            <a:r>
              <a:rPr lang="uk-UA" b="1" dirty="0" smtClean="0"/>
              <a:t>бсяг видатків розвитку</a:t>
            </a:r>
            <a:endParaRPr lang="ru-RU" b="1" dirty="0"/>
          </a:p>
        </p:txBody>
      </p:sp>
      <p:sp>
        <p:nvSpPr>
          <p:cNvPr id="31" name="TextBox 1"/>
          <p:cNvSpPr txBox="1"/>
          <p:nvPr/>
        </p:nvSpPr>
        <p:spPr>
          <a:xfrm>
            <a:off x="4576292" y="2373383"/>
            <a:ext cx="928559" cy="3439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</a:rPr>
              <a:t>22,6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2" name="TextBox 1"/>
          <p:cNvSpPr txBox="1"/>
          <p:nvPr/>
        </p:nvSpPr>
        <p:spPr>
          <a:xfrm>
            <a:off x="7009787" y="1581763"/>
            <a:ext cx="962118" cy="3439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</a:rPr>
              <a:t>31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TextBox 1"/>
          <p:cNvSpPr txBox="1"/>
          <p:nvPr/>
        </p:nvSpPr>
        <p:spPr>
          <a:xfrm>
            <a:off x="9593329" y="1140999"/>
            <a:ext cx="1005397" cy="3439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</a:rPr>
              <a:t>35,4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Пряма зі стрілкою 7"/>
          <p:cNvCxnSpPr/>
          <p:nvPr/>
        </p:nvCxnSpPr>
        <p:spPr>
          <a:xfrm flipV="1">
            <a:off x="2951703" y="1892018"/>
            <a:ext cx="6234630" cy="1585747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 зі стрілкою 33"/>
          <p:cNvCxnSpPr/>
          <p:nvPr/>
        </p:nvCxnSpPr>
        <p:spPr>
          <a:xfrm flipV="1">
            <a:off x="8012760" y="4350464"/>
            <a:ext cx="926163" cy="13760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1"/>
          <p:cNvSpPr txBox="1"/>
          <p:nvPr/>
        </p:nvSpPr>
        <p:spPr>
          <a:xfrm rot="20858732">
            <a:off x="7999484" y="3939688"/>
            <a:ext cx="1087135" cy="37546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</a:rPr>
              <a:t>+21 %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6" name="Пряма зі стрілкою 35"/>
          <p:cNvCxnSpPr/>
          <p:nvPr/>
        </p:nvCxnSpPr>
        <p:spPr>
          <a:xfrm flipV="1">
            <a:off x="2951703" y="4512328"/>
            <a:ext cx="6316988" cy="298526"/>
          </a:xfrm>
          <a:prstGeom prst="straightConnector1">
            <a:avLst/>
          </a:prstGeom>
          <a:ln w="38100">
            <a:solidFill>
              <a:srgbClr val="C0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"/>
          <p:cNvSpPr txBox="1"/>
          <p:nvPr/>
        </p:nvSpPr>
        <p:spPr>
          <a:xfrm rot="21401292">
            <a:off x="5421975" y="4183562"/>
            <a:ext cx="1579623" cy="32916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b="1" i="1" dirty="0" smtClean="0">
                <a:solidFill>
                  <a:srgbClr val="C00000"/>
                </a:solidFill>
              </a:rPr>
              <a:t>2.1 </a:t>
            </a:r>
            <a:r>
              <a:rPr lang="uk-UA" sz="2400" b="1" i="1" dirty="0" err="1" smtClean="0">
                <a:solidFill>
                  <a:srgbClr val="C00000"/>
                </a:solidFill>
              </a:rPr>
              <a:t>раз</a:t>
            </a:r>
            <a:r>
              <a:rPr lang="uk-UA" sz="2400" b="1" i="1" dirty="0" err="1">
                <a:solidFill>
                  <a:srgbClr val="C00000"/>
                </a:solidFill>
              </a:rPr>
              <a:t>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9226" y="6258876"/>
            <a:ext cx="3031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- обсяг бюджетів всього</a:t>
            </a:r>
            <a:endParaRPr lang="ru-RU" b="1" dirty="0"/>
          </a:p>
        </p:txBody>
      </p:sp>
      <p:sp>
        <p:nvSpPr>
          <p:cNvPr id="38" name="Куб 37"/>
          <p:cNvSpPr/>
          <p:nvPr/>
        </p:nvSpPr>
        <p:spPr>
          <a:xfrm>
            <a:off x="2676614" y="6339774"/>
            <a:ext cx="271306" cy="207536"/>
          </a:xfrm>
          <a:prstGeom prst="cube">
            <a:avLst/>
          </a:prstGeom>
          <a:solidFill>
            <a:srgbClr val="EF741F"/>
          </a:solidFill>
          <a:ln>
            <a:solidFill>
              <a:srgbClr val="F58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3036</Words>
  <Application>Microsoft Office PowerPoint</Application>
  <PresentationFormat>Широкий екран</PresentationFormat>
  <Paragraphs>1156</Paragraphs>
  <Slides>29</Slides>
  <Notes>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29</vt:i4>
      </vt:variant>
    </vt:vector>
  </HeadingPairs>
  <TitlesOfParts>
    <vt:vector size="42" baseType="lpstr">
      <vt:lpstr>Arial</vt:lpstr>
      <vt:lpstr>Arial Black</vt:lpstr>
      <vt:lpstr>Arial Cyr</vt:lpstr>
      <vt:lpstr>Arial Narrow</vt:lpstr>
      <vt:lpstr>Bookman Old Style</vt:lpstr>
      <vt:lpstr>Calibri</vt:lpstr>
      <vt:lpstr>Calibri Light</vt:lpstr>
      <vt:lpstr>Plantagenet Cherokee</vt:lpstr>
      <vt:lpstr>Times New Roman</vt:lpstr>
      <vt:lpstr>Verdana</vt:lpstr>
      <vt:lpstr>Wingdings</vt:lpstr>
      <vt:lpstr>Тема Office</vt:lpstr>
      <vt:lpstr>2_Тема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Сплата податків до бюджету області найбільшими платниками у 2018 році</vt:lpstr>
      <vt:lpstr>Динаміка середньомісячної зарплати у 2018 році  порівняно з 2017</vt:lpstr>
      <vt:lpstr>Презентація PowerPoint</vt:lpstr>
      <vt:lpstr>ДИНАМІКА ТРАНСФЕРТІВ ДО БЮДЖЕТУ ОБЛАСТІ</vt:lpstr>
      <vt:lpstr>Презентація PowerPoint</vt:lpstr>
      <vt:lpstr>Презентація PowerPoint</vt:lpstr>
      <vt:lpstr>Динаміка видатків місцевих бюджетів у 2017-2018 роках за економічною ознакою </vt:lpstr>
      <vt:lpstr>Динаміка штатної чисельності працівників Львівщини у 2016-2018 роках у розрахунку на 10 тис. населення</vt:lpstr>
      <vt:lpstr>Презентація PowerPoint</vt:lpstr>
      <vt:lpstr>Додаткові трансферти з державного бюджету  на покриття дефіциту за 2016 – 2018 роки</vt:lpstr>
      <vt:lpstr>Динаміка надходжень до загального фонду місцевих бюджетів області за 2016-2018 роки</vt:lpstr>
      <vt:lpstr>Презентація PowerPoint</vt:lpstr>
      <vt:lpstr>Оптимальна мережа охорони здоров’я</vt:lpstr>
      <vt:lpstr>Деякі показники   загальноосвітніх навчальних закладів  у 2018/19 навчальних  роках</vt:lpstr>
      <vt:lpstr>Презентація PowerPoint</vt:lpstr>
      <vt:lpstr>Презентація PowerPoint</vt:lpstr>
      <vt:lpstr>Об’єднані територіальні громади</vt:lpstr>
      <vt:lpstr>Індекси податкоспроможності за загальним фондом по ОТГ за 2018 рік</vt:lpstr>
      <vt:lpstr>Підсумки 2018</vt:lpstr>
      <vt:lpstr>Підсумки 2018 (продовження)</vt:lpstr>
      <vt:lpstr>Підсумки 2018 (продовження)</vt:lpstr>
      <vt:lpstr>Головні завдання на 2019 рік</vt:lpstr>
      <vt:lpstr>Презентація PowerPoint</vt:lpstr>
      <vt:lpstr>Використання коштів   на утримання департаменту у 2018 році</vt:lpstr>
      <vt:lpstr>Плинність кадрів у департаменті у 2015-2018 роках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Людмила Зварич</dc:creator>
  <cp:lastModifiedBy>Людмила Зварич</cp:lastModifiedBy>
  <cp:revision>45</cp:revision>
  <cp:lastPrinted>2019-02-06T15:29:16Z</cp:lastPrinted>
  <dcterms:created xsi:type="dcterms:W3CDTF">2019-02-01T15:06:31Z</dcterms:created>
  <dcterms:modified xsi:type="dcterms:W3CDTF">2019-02-06T15:29:41Z</dcterms:modified>
</cp:coreProperties>
</file>