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0"/>
  </p:notesMasterIdLst>
  <p:sldIdLst>
    <p:sldId id="256" r:id="rId4"/>
    <p:sldId id="259" r:id="rId5"/>
    <p:sldId id="263" r:id="rId6"/>
    <p:sldId id="261" r:id="rId7"/>
    <p:sldId id="257" r:id="rId8"/>
    <p:sldId id="258" r:id="rId9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rgbClr val="16478C"/>
                </a:solidFill>
                <a:latin typeface="+mj-lt"/>
                <a:ea typeface="+mn-ea"/>
                <a:cs typeface="+mn-cs"/>
              </a:defRPr>
            </a:pPr>
            <a:r>
              <a:rPr lang="uk-UA" sz="1600" b="1" dirty="0">
                <a:solidFill>
                  <a:srgbClr val="16478C"/>
                </a:solidFill>
                <a:latin typeface="+mj-lt"/>
              </a:rPr>
              <a:t>Підстави проведення </a:t>
            </a:r>
            <a:r>
              <a:rPr lang="uk-UA" sz="1600" b="1" dirty="0" smtClean="0">
                <a:solidFill>
                  <a:srgbClr val="16478C"/>
                </a:solidFill>
                <a:latin typeface="+mj-lt"/>
              </a:rPr>
              <a:t>інспекційних</a:t>
            </a:r>
            <a:r>
              <a:rPr lang="uk-UA" sz="1600" b="1" baseline="0" dirty="0" smtClean="0">
                <a:solidFill>
                  <a:srgbClr val="16478C"/>
                </a:solidFill>
                <a:latin typeface="+mj-lt"/>
              </a:rPr>
              <a:t> відвідувань</a:t>
            </a:r>
          </a:p>
        </c:rich>
      </c:tx>
      <c:layout>
        <c:manualLayout>
          <c:xMode val="edge"/>
          <c:yMode val="edge"/>
          <c:x val="0.15583523037486122"/>
          <c:y val="3.38443857793619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5300511319509601"/>
          <c:y val="0.273230404955005"/>
          <c:w val="0.35322646052275197"/>
          <c:h val="0.5751676897011444"/>
        </c:manualLayout>
      </c:layout>
      <c:barChart>
        <c:barDir val="bar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5D2-4A54-8CA3-5F853194DAC0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5D2-4A54-8CA3-5F853194DAC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5D2-4A54-8CA3-5F853194DAC0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5D2-4A54-8CA3-5F853194DAC0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55D2-4A54-8CA3-5F853194DAC0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55D2-4A54-8CA3-5F853194DAC0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55D2-4A54-8CA3-5F853194DAC0}"/>
              </c:ext>
            </c:extLst>
          </c:dPt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87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55D2-4A54-8CA3-5F853194DAC0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203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55D2-4A54-8CA3-5F853194DAC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Інше</c:v>
                </c:pt>
                <c:pt idx="1">
                  <c:v>За рішенням суду, та повідомленням правоохоронних органів</c:v>
                </c:pt>
                <c:pt idx="2">
                  <c:v>За рішенням керівника </c:v>
                </c:pt>
                <c:pt idx="3">
                  <c:v>Інформації ПФУ</c:v>
                </c:pt>
                <c:pt idx="4">
                  <c:v>Контроль стану виконання припису</c:v>
                </c:pt>
                <c:pt idx="5">
                  <c:v>Листи ДФС</c:v>
                </c:pt>
                <c:pt idx="6">
                  <c:v>Звернення громадян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22</c:v>
                </c:pt>
                <c:pt idx="1">
                  <c:v>22</c:v>
                </c:pt>
                <c:pt idx="2">
                  <c:v>36</c:v>
                </c:pt>
                <c:pt idx="3">
                  <c:v>54</c:v>
                </c:pt>
                <c:pt idx="4">
                  <c:v>67</c:v>
                </c:pt>
                <c:pt idx="5">
                  <c:v>87</c:v>
                </c:pt>
                <c:pt idx="6">
                  <c:v>203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55D2-4A54-8CA3-5F853194DA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4079872"/>
        <c:axId val="34081408"/>
      </c:barChart>
      <c:catAx>
        <c:axId val="340798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pPr>
            <a:endParaRPr lang="uk-UA"/>
          </a:p>
        </c:txPr>
        <c:crossAx val="34081408"/>
        <c:crosses val="autoZero"/>
        <c:auto val="1"/>
        <c:lblAlgn val="ctr"/>
        <c:lblOffset val="100"/>
        <c:noMultiLvlLbl val="0"/>
      </c:catAx>
      <c:valAx>
        <c:axId val="340814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pPr>
            <a:endParaRPr lang="uk-UA"/>
          </a:p>
        </c:txPr>
        <c:crossAx val="34079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+mj-lt"/>
        </a:defRPr>
      </a:pPr>
      <a:endParaRPr lang="uk-UA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87ABA9-44E5-46EF-ACE1-94176FA7940F}" type="doc">
      <dgm:prSet loTypeId="urn:microsoft.com/office/officeart/2005/8/layout/hList7#1" loCatId="list" qsTypeId="urn:microsoft.com/office/officeart/2005/8/quickstyle/simple1" qsCatId="simple" csTypeId="urn:microsoft.com/office/officeart/2005/8/colors/accent5_2" csCatId="accent5" phldr="1"/>
      <dgm:spPr/>
    </dgm:pt>
    <dgm:pt modelId="{7B869BBB-25A8-4CD6-8AD6-709812E91AC9}">
      <dgm:prSet phldrT="[Текст]" custT="1"/>
      <dgm:spPr/>
      <dgm:t>
        <a:bodyPr/>
        <a:lstStyle/>
        <a:p>
          <a:endParaRPr lang="uk-UA" sz="1400" b="1" dirty="0" smtClean="0"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r>
            <a:rPr lang="uk-UA" sz="1400" b="1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Будівництво</a:t>
          </a:r>
        </a:p>
        <a:p>
          <a:endParaRPr lang="uk-UA" sz="1400" b="1" dirty="0" smtClean="0"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r>
            <a:rPr lang="uk-UA" sz="1400" b="0" i="1" dirty="0" smtClean="0">
              <a:latin typeface="+mn-lt"/>
              <a:cs typeface="Times New Roman" panose="02020603050405020304" pitchFamily="18" charset="0"/>
            </a:rPr>
            <a:t>90 заходів</a:t>
          </a:r>
          <a:endParaRPr lang="uk-UA" sz="1400" b="0" i="1" dirty="0">
            <a:latin typeface="+mn-lt"/>
          </a:endParaRPr>
        </a:p>
      </dgm:t>
    </dgm:pt>
    <dgm:pt modelId="{A50C0D49-9FE1-466C-89F9-36B2EDA9EAFD}" type="parTrans" cxnId="{DAC77795-EC16-4352-8B89-F70267E16D21}">
      <dgm:prSet/>
      <dgm:spPr/>
      <dgm:t>
        <a:bodyPr/>
        <a:lstStyle/>
        <a:p>
          <a:endParaRPr lang="uk-UA"/>
        </a:p>
      </dgm:t>
    </dgm:pt>
    <dgm:pt modelId="{82F01179-C7BF-455B-B563-AE77B8193979}" type="sibTrans" cxnId="{DAC77795-EC16-4352-8B89-F70267E16D21}">
      <dgm:prSet/>
      <dgm:spPr/>
      <dgm:t>
        <a:bodyPr/>
        <a:lstStyle/>
        <a:p>
          <a:endParaRPr lang="uk-UA"/>
        </a:p>
      </dgm:t>
    </dgm:pt>
    <dgm:pt modelId="{18FEFC82-4480-4ECB-8F0C-7EC6F9D2523D}">
      <dgm:prSet phldrT="[Текст]" custT="1"/>
      <dgm:spPr/>
      <dgm:t>
        <a:bodyPr/>
        <a:lstStyle/>
        <a:p>
          <a:r>
            <a:rPr lang="uk-UA" sz="1400" b="1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Торгівля</a:t>
          </a:r>
        </a:p>
        <a:p>
          <a:endParaRPr lang="uk-UA" sz="1400" b="1" dirty="0" smtClean="0">
            <a:latin typeface="+mn-lt"/>
            <a:cs typeface="Times New Roman" panose="02020603050405020304" pitchFamily="18" charset="0"/>
          </a:endParaRPr>
        </a:p>
        <a:p>
          <a:r>
            <a:rPr lang="uk-UA" sz="1400" b="0" i="1" dirty="0" smtClean="0">
              <a:latin typeface="+mn-lt"/>
              <a:cs typeface="Times New Roman" panose="02020603050405020304" pitchFamily="18" charset="0"/>
            </a:rPr>
            <a:t>385 заходів</a:t>
          </a:r>
          <a:endParaRPr lang="uk-UA" sz="1400" b="0" i="1" dirty="0">
            <a:latin typeface="+mn-lt"/>
          </a:endParaRPr>
        </a:p>
      </dgm:t>
    </dgm:pt>
    <dgm:pt modelId="{165190C8-9546-49F9-AD5B-17BF11CBB47C}" type="parTrans" cxnId="{8C8A1165-A833-41BC-A7E8-17A0DA5BD9FA}">
      <dgm:prSet/>
      <dgm:spPr/>
      <dgm:t>
        <a:bodyPr/>
        <a:lstStyle/>
        <a:p>
          <a:endParaRPr lang="uk-UA"/>
        </a:p>
      </dgm:t>
    </dgm:pt>
    <dgm:pt modelId="{E39F8170-F6EB-40DB-A653-FA8A0AD73843}" type="sibTrans" cxnId="{8C8A1165-A833-41BC-A7E8-17A0DA5BD9FA}">
      <dgm:prSet/>
      <dgm:spPr/>
      <dgm:t>
        <a:bodyPr/>
        <a:lstStyle/>
        <a:p>
          <a:endParaRPr lang="uk-UA"/>
        </a:p>
      </dgm:t>
    </dgm:pt>
    <dgm:pt modelId="{9F6EA884-6389-4BD3-930F-F3304EBEF415}">
      <dgm:prSet phldrT="[Текст]" custT="1"/>
      <dgm:spPr/>
      <dgm:t>
        <a:bodyPr/>
        <a:lstStyle/>
        <a:p>
          <a:endParaRPr lang="ru-RU" sz="1400" b="1" dirty="0" smtClean="0">
            <a:latin typeface="+mn-lt"/>
            <a:cs typeface="Times New Roman" panose="02020603050405020304" pitchFamily="18" charset="0"/>
          </a:endParaRPr>
        </a:p>
        <a:p>
          <a:endParaRPr lang="ru-RU" sz="1400" b="1" dirty="0" smtClean="0">
            <a:latin typeface="+mn-lt"/>
            <a:cs typeface="Times New Roman" panose="02020603050405020304" pitchFamily="18" charset="0"/>
          </a:endParaRPr>
        </a:p>
        <a:p>
          <a:endParaRPr lang="ru-RU" sz="1400" b="1" dirty="0" smtClean="0">
            <a:latin typeface="+mn-lt"/>
            <a:cs typeface="Times New Roman" panose="02020603050405020304" pitchFamily="18" charset="0"/>
          </a:endParaRPr>
        </a:p>
        <a:p>
          <a:endParaRPr lang="ru-RU" sz="1400" b="1" dirty="0" smtClean="0">
            <a:latin typeface="+mn-lt"/>
            <a:cs typeface="Times New Roman" panose="02020603050405020304" pitchFamily="18" charset="0"/>
          </a:endParaRPr>
        </a:p>
        <a:p>
          <a:r>
            <a:rPr lang="uk-UA" sz="1400" b="1" noProof="0" dirty="0" smtClean="0">
              <a:latin typeface="+mn-lt"/>
              <a:cs typeface="Times New Roman" panose="02020603050405020304" pitchFamily="18" charset="0"/>
            </a:rPr>
            <a:t>Сільське господарство, мисливство, лісове господарство, рибальство, рибництво</a:t>
          </a:r>
        </a:p>
        <a:p>
          <a:endParaRPr lang="ru-RU" sz="1400" b="1" dirty="0" smtClean="0">
            <a:latin typeface="+mn-lt"/>
            <a:cs typeface="Times New Roman" panose="02020603050405020304" pitchFamily="18" charset="0"/>
          </a:endParaRPr>
        </a:p>
        <a:p>
          <a:r>
            <a:rPr lang="uk-UA" sz="1400" b="0" i="1" dirty="0" smtClean="0">
              <a:latin typeface="+mn-lt"/>
              <a:cs typeface="Times New Roman" panose="02020603050405020304" pitchFamily="18" charset="0"/>
            </a:rPr>
            <a:t>102 заходи</a:t>
          </a:r>
          <a:endParaRPr lang="ru-RU" sz="1400" b="0" i="1" dirty="0" smtClean="0">
            <a:latin typeface="+mn-lt"/>
            <a:cs typeface="Times New Roman" panose="02020603050405020304" pitchFamily="18" charset="0"/>
          </a:endParaRPr>
        </a:p>
        <a:p>
          <a:endParaRPr lang="uk-UA" sz="1400" b="1" dirty="0" smtClean="0">
            <a:latin typeface="+mn-lt"/>
            <a:cs typeface="Times New Roman" panose="02020603050405020304" pitchFamily="18" charset="0"/>
          </a:endParaRPr>
        </a:p>
        <a:p>
          <a:endParaRPr lang="uk-UA" sz="1400" dirty="0">
            <a:latin typeface="+mn-lt"/>
          </a:endParaRPr>
        </a:p>
      </dgm:t>
    </dgm:pt>
    <dgm:pt modelId="{4C2DED84-CE17-477D-A3DF-C4E2266EFE23}" type="parTrans" cxnId="{AC88172C-F129-4213-A7ED-E47E5CF259A7}">
      <dgm:prSet/>
      <dgm:spPr/>
      <dgm:t>
        <a:bodyPr/>
        <a:lstStyle/>
        <a:p>
          <a:endParaRPr lang="uk-UA"/>
        </a:p>
      </dgm:t>
    </dgm:pt>
    <dgm:pt modelId="{819B4510-E7CD-42E3-A3ED-5B5F512579CF}" type="sibTrans" cxnId="{AC88172C-F129-4213-A7ED-E47E5CF259A7}">
      <dgm:prSet/>
      <dgm:spPr/>
      <dgm:t>
        <a:bodyPr/>
        <a:lstStyle/>
        <a:p>
          <a:endParaRPr lang="uk-UA"/>
        </a:p>
      </dgm:t>
    </dgm:pt>
    <dgm:pt modelId="{03A7E73B-E5D3-4362-A2CF-A217C8D638D8}">
      <dgm:prSet phldrT="[Текст]" custT="1"/>
      <dgm:spPr/>
      <dgm:t>
        <a:bodyPr/>
        <a:lstStyle/>
        <a:p>
          <a:endParaRPr lang="uk-UA" sz="1400" b="1" dirty="0" smtClean="0"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r>
            <a:rPr lang="uk-UA" sz="1400" b="1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Транспортні перевезення</a:t>
          </a:r>
        </a:p>
        <a:p>
          <a:endParaRPr lang="uk-UA" sz="1400" b="1" dirty="0" smtClean="0"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r>
            <a:rPr lang="uk-UA" sz="1400" b="0" i="1" dirty="0" smtClean="0">
              <a:latin typeface="+mn-lt"/>
              <a:cs typeface="Times New Roman" panose="02020603050405020304" pitchFamily="18" charset="0"/>
            </a:rPr>
            <a:t>63 заходи</a:t>
          </a:r>
          <a:endParaRPr lang="uk-UA" sz="1400" b="0" i="1" dirty="0">
            <a:latin typeface="+mn-lt"/>
          </a:endParaRPr>
        </a:p>
      </dgm:t>
    </dgm:pt>
    <dgm:pt modelId="{61C809B9-E950-48CA-8EC9-F0AD446943C9}" type="parTrans" cxnId="{9EAC5B2F-D548-4CDE-8869-EC4B0BE4A32A}">
      <dgm:prSet/>
      <dgm:spPr/>
      <dgm:t>
        <a:bodyPr/>
        <a:lstStyle/>
        <a:p>
          <a:endParaRPr lang="uk-UA"/>
        </a:p>
      </dgm:t>
    </dgm:pt>
    <dgm:pt modelId="{15F6E85E-1240-4370-89B8-A73A09453207}" type="sibTrans" cxnId="{9EAC5B2F-D548-4CDE-8869-EC4B0BE4A32A}">
      <dgm:prSet/>
      <dgm:spPr/>
      <dgm:t>
        <a:bodyPr/>
        <a:lstStyle/>
        <a:p>
          <a:endParaRPr lang="uk-UA"/>
        </a:p>
      </dgm:t>
    </dgm:pt>
    <dgm:pt modelId="{2E80A0C2-B0D8-4B06-87ED-6C7EC68417B3}">
      <dgm:prSet phldrT="[Текст]" custT="1"/>
      <dgm:spPr/>
      <dgm:t>
        <a:bodyPr/>
        <a:lstStyle/>
        <a:p>
          <a:endParaRPr lang="uk-UA" sz="1400" b="1" dirty="0" smtClean="0"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r>
            <a:rPr lang="uk-UA" sz="1400" b="1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Тимчасове розміщення та організація харчування</a:t>
          </a:r>
        </a:p>
        <a:p>
          <a:endParaRPr lang="uk-UA" sz="1400" b="1" dirty="0" smtClean="0">
            <a:latin typeface="+mn-lt"/>
            <a:cs typeface="Times New Roman" panose="02020603050405020304" pitchFamily="18" charset="0"/>
          </a:endParaRPr>
        </a:p>
        <a:p>
          <a:r>
            <a:rPr lang="uk-UA" sz="1400" b="0" i="1" smtClean="0">
              <a:latin typeface="+mn-lt"/>
              <a:cs typeface="Times New Roman" panose="02020603050405020304" pitchFamily="18" charset="0"/>
            </a:rPr>
            <a:t>96 </a:t>
          </a:r>
          <a:r>
            <a:rPr lang="uk-UA" sz="1400" b="0" i="1" dirty="0" smtClean="0">
              <a:latin typeface="+mn-lt"/>
              <a:cs typeface="Times New Roman" panose="02020603050405020304" pitchFamily="18" charset="0"/>
            </a:rPr>
            <a:t>заходів</a:t>
          </a:r>
          <a:endParaRPr lang="uk-UA" sz="1400" b="0" i="1" dirty="0">
            <a:latin typeface="+mn-lt"/>
          </a:endParaRPr>
        </a:p>
      </dgm:t>
    </dgm:pt>
    <dgm:pt modelId="{2261B65C-FCE9-4314-A9EB-F59FB44C5E7C}" type="parTrans" cxnId="{7091BB01-6052-4975-930C-3DF797C1D4B1}">
      <dgm:prSet/>
      <dgm:spPr/>
      <dgm:t>
        <a:bodyPr/>
        <a:lstStyle/>
        <a:p>
          <a:endParaRPr lang="uk-UA"/>
        </a:p>
      </dgm:t>
    </dgm:pt>
    <dgm:pt modelId="{AECE2EE4-0833-47A6-BB55-D9F6E388DEA7}" type="sibTrans" cxnId="{7091BB01-6052-4975-930C-3DF797C1D4B1}">
      <dgm:prSet/>
      <dgm:spPr/>
      <dgm:t>
        <a:bodyPr/>
        <a:lstStyle/>
        <a:p>
          <a:endParaRPr lang="uk-UA"/>
        </a:p>
      </dgm:t>
    </dgm:pt>
    <dgm:pt modelId="{7891C55A-6D39-4D15-9397-B061C1840ACA}" type="pres">
      <dgm:prSet presAssocID="{6687ABA9-44E5-46EF-ACE1-94176FA7940F}" presName="Name0" presStyleCnt="0">
        <dgm:presLayoutVars>
          <dgm:dir/>
          <dgm:resizeHandles val="exact"/>
        </dgm:presLayoutVars>
      </dgm:prSet>
      <dgm:spPr/>
    </dgm:pt>
    <dgm:pt modelId="{BA94C12C-9479-45C7-B420-F0F5081C5F10}" type="pres">
      <dgm:prSet presAssocID="{6687ABA9-44E5-46EF-ACE1-94176FA7940F}" presName="fgShape" presStyleLbl="fgShp" presStyleIdx="0" presStyleCnt="1"/>
      <dgm:spPr>
        <a:noFill/>
        <a:ln>
          <a:noFill/>
        </a:ln>
      </dgm:spPr>
    </dgm:pt>
    <dgm:pt modelId="{56C997AD-2B93-4AF4-82D3-CBF2BD7B2193}" type="pres">
      <dgm:prSet presAssocID="{6687ABA9-44E5-46EF-ACE1-94176FA7940F}" presName="linComp" presStyleCnt="0"/>
      <dgm:spPr/>
    </dgm:pt>
    <dgm:pt modelId="{EBB774A8-FD96-45E1-BD17-4613E819EECD}" type="pres">
      <dgm:prSet presAssocID="{7B869BBB-25A8-4CD6-8AD6-709812E91AC9}" presName="compNode" presStyleCnt="0"/>
      <dgm:spPr/>
    </dgm:pt>
    <dgm:pt modelId="{D0771DBE-B4C0-45DC-AC30-C0207EAA30DE}" type="pres">
      <dgm:prSet presAssocID="{7B869BBB-25A8-4CD6-8AD6-709812E91AC9}" presName="bkgdShape" presStyleLbl="node1" presStyleIdx="0" presStyleCnt="5" custLinFactX="106451" custLinFactNeighborX="200000" custLinFactNeighborY="-214"/>
      <dgm:spPr/>
      <dgm:t>
        <a:bodyPr/>
        <a:lstStyle/>
        <a:p>
          <a:endParaRPr lang="uk-UA"/>
        </a:p>
      </dgm:t>
    </dgm:pt>
    <dgm:pt modelId="{23238FB9-E6E7-425D-80A5-3EBB1A56D1AF}" type="pres">
      <dgm:prSet presAssocID="{7B869BBB-25A8-4CD6-8AD6-709812E91AC9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AB96D90-2060-4BE6-B74F-2EB3B0BCDBCF}" type="pres">
      <dgm:prSet presAssocID="{7B869BBB-25A8-4CD6-8AD6-709812E91AC9}" presName="invisiNode" presStyleLbl="node1" presStyleIdx="0" presStyleCnt="5"/>
      <dgm:spPr/>
    </dgm:pt>
    <dgm:pt modelId="{E81A3648-1B36-451F-BD7F-A94DEABF357C}" type="pres">
      <dgm:prSet presAssocID="{7B869BBB-25A8-4CD6-8AD6-709812E91AC9}" presName="imagNode" presStyleLbl="fgImgPlace1" presStyleIdx="0" presStyleCnt="5" custLinFactX="199760" custLinFactNeighborX="200000" custLinFactNeighborY="367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300D9AB3-8481-4D14-8A5C-AF8688486854}" type="pres">
      <dgm:prSet presAssocID="{82F01179-C7BF-455B-B563-AE77B8193979}" presName="sibTrans" presStyleLbl="sibTrans2D1" presStyleIdx="0" presStyleCnt="0"/>
      <dgm:spPr/>
      <dgm:t>
        <a:bodyPr/>
        <a:lstStyle/>
        <a:p>
          <a:endParaRPr lang="uk-UA"/>
        </a:p>
      </dgm:t>
    </dgm:pt>
    <dgm:pt modelId="{B842FF2D-4143-4CF6-BF24-44335258750D}" type="pres">
      <dgm:prSet presAssocID="{18FEFC82-4480-4ECB-8F0C-7EC6F9D2523D}" presName="compNode" presStyleCnt="0"/>
      <dgm:spPr/>
    </dgm:pt>
    <dgm:pt modelId="{AB4F6A11-1CB8-4975-8754-17C7C43FBB1B}" type="pres">
      <dgm:prSet presAssocID="{18FEFC82-4480-4ECB-8F0C-7EC6F9D2523D}" presName="bkgdShape" presStyleLbl="node1" presStyleIdx="1" presStyleCnt="5" custLinFactX="-1192" custLinFactNeighborX="-100000" custLinFactNeighborY="-214"/>
      <dgm:spPr/>
      <dgm:t>
        <a:bodyPr/>
        <a:lstStyle/>
        <a:p>
          <a:endParaRPr lang="uk-UA"/>
        </a:p>
      </dgm:t>
    </dgm:pt>
    <dgm:pt modelId="{F97D53C3-CE35-4BFA-8063-B83AC8FB9140}" type="pres">
      <dgm:prSet presAssocID="{18FEFC82-4480-4ECB-8F0C-7EC6F9D2523D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132F269-AC19-4E58-A7FF-74E6A5FCBEE1}" type="pres">
      <dgm:prSet presAssocID="{18FEFC82-4480-4ECB-8F0C-7EC6F9D2523D}" presName="invisiNode" presStyleLbl="node1" presStyleIdx="1" presStyleCnt="5"/>
      <dgm:spPr/>
    </dgm:pt>
    <dgm:pt modelId="{D2751DB2-7034-477D-A0D0-F659A52CE6A4}" type="pres">
      <dgm:prSet presAssocID="{18FEFC82-4480-4ECB-8F0C-7EC6F9D2523D}" presName="imagNode" presStyleLbl="fgImgPlace1" presStyleIdx="1" presStyleCnt="5" custLinFactX="-35203" custLinFactNeighborX="-100000" custLinFactNeighborY="-190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65005881-C8DB-4550-9CCB-D89BF8E5A1DD}" type="pres">
      <dgm:prSet presAssocID="{E39F8170-F6EB-40DB-A653-FA8A0AD73843}" presName="sibTrans" presStyleLbl="sibTrans2D1" presStyleIdx="0" presStyleCnt="0"/>
      <dgm:spPr/>
      <dgm:t>
        <a:bodyPr/>
        <a:lstStyle/>
        <a:p>
          <a:endParaRPr lang="uk-UA"/>
        </a:p>
      </dgm:t>
    </dgm:pt>
    <dgm:pt modelId="{4B709B7C-1847-43AE-BC52-36937912FE99}" type="pres">
      <dgm:prSet presAssocID="{9F6EA884-6389-4BD3-930F-F3304EBEF415}" presName="compNode" presStyleCnt="0"/>
      <dgm:spPr/>
    </dgm:pt>
    <dgm:pt modelId="{16344124-3068-41C6-98C3-0FC65382DB7A}" type="pres">
      <dgm:prSet presAssocID="{9F6EA884-6389-4BD3-930F-F3304EBEF415}" presName="bkgdShape" presStyleLbl="node1" presStyleIdx="2" presStyleCnt="5"/>
      <dgm:spPr/>
      <dgm:t>
        <a:bodyPr/>
        <a:lstStyle/>
        <a:p>
          <a:endParaRPr lang="uk-UA"/>
        </a:p>
      </dgm:t>
    </dgm:pt>
    <dgm:pt modelId="{4BF6225B-AA40-4D37-B780-2C864582F03C}" type="pres">
      <dgm:prSet presAssocID="{9F6EA884-6389-4BD3-930F-F3304EBEF415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1DC0AE6-40F8-4D1C-8B0C-BC7FA115E83A}" type="pres">
      <dgm:prSet presAssocID="{9F6EA884-6389-4BD3-930F-F3304EBEF415}" presName="invisiNode" presStyleLbl="node1" presStyleIdx="2" presStyleCnt="5"/>
      <dgm:spPr/>
    </dgm:pt>
    <dgm:pt modelId="{13F82191-7A82-4B8F-9BEE-B2F1E1FDF949}" type="pres">
      <dgm:prSet presAssocID="{9F6EA884-6389-4BD3-930F-F3304EBEF415}" presName="imagNode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0267384A-22CC-4BE9-8460-CF5E650645FA}" type="pres">
      <dgm:prSet presAssocID="{819B4510-E7CD-42E3-A3ED-5B5F512579CF}" presName="sibTrans" presStyleLbl="sibTrans2D1" presStyleIdx="0" presStyleCnt="0"/>
      <dgm:spPr/>
      <dgm:t>
        <a:bodyPr/>
        <a:lstStyle/>
        <a:p>
          <a:endParaRPr lang="uk-UA"/>
        </a:p>
      </dgm:t>
    </dgm:pt>
    <dgm:pt modelId="{78DA3300-9C32-4065-A110-24E87FF4265E}" type="pres">
      <dgm:prSet presAssocID="{03A7E73B-E5D3-4362-A2CF-A217C8D638D8}" presName="compNode" presStyleCnt="0"/>
      <dgm:spPr/>
    </dgm:pt>
    <dgm:pt modelId="{E5C7DBB2-B953-41F3-A5E6-331F5D64D92D}" type="pres">
      <dgm:prSet presAssocID="{03A7E73B-E5D3-4362-A2CF-A217C8D638D8}" presName="bkgdShape" presStyleLbl="node1" presStyleIdx="3" presStyleCnt="5" custLinFactX="429" custLinFactNeighborX="100000" custLinFactNeighborY="-214"/>
      <dgm:spPr/>
      <dgm:t>
        <a:bodyPr/>
        <a:lstStyle/>
        <a:p>
          <a:endParaRPr lang="uk-UA"/>
        </a:p>
      </dgm:t>
    </dgm:pt>
    <dgm:pt modelId="{03BB75BC-72A7-45A9-A734-54DB6473BAC6}" type="pres">
      <dgm:prSet presAssocID="{03A7E73B-E5D3-4362-A2CF-A217C8D638D8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A2ACDA1-CB4A-459D-8DB6-5DA8C0C9556F}" type="pres">
      <dgm:prSet presAssocID="{03A7E73B-E5D3-4362-A2CF-A217C8D638D8}" presName="invisiNode" presStyleLbl="node1" presStyleIdx="3" presStyleCnt="5"/>
      <dgm:spPr/>
    </dgm:pt>
    <dgm:pt modelId="{CEDC2E35-4F52-4972-B136-5518AB121979}" type="pres">
      <dgm:prSet presAssocID="{03A7E73B-E5D3-4362-A2CF-A217C8D638D8}" presName="imagNode" presStyleLbl="fgImgPlace1" presStyleIdx="3" presStyleCnt="5" custLinFactX="32207" custLinFactNeighborX="100000" custLinFactNeighborY="3670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</dgm:spPr>
    </dgm:pt>
    <dgm:pt modelId="{0DDFD2A5-3080-4483-87FB-A4BE69CD2066}" type="pres">
      <dgm:prSet presAssocID="{15F6E85E-1240-4370-89B8-A73A09453207}" presName="sibTrans" presStyleLbl="sibTrans2D1" presStyleIdx="0" presStyleCnt="0"/>
      <dgm:spPr/>
      <dgm:t>
        <a:bodyPr/>
        <a:lstStyle/>
        <a:p>
          <a:endParaRPr lang="uk-UA"/>
        </a:p>
      </dgm:t>
    </dgm:pt>
    <dgm:pt modelId="{214662C9-22AB-4A00-9B11-217C4C370FC2}" type="pres">
      <dgm:prSet presAssocID="{2E80A0C2-B0D8-4B06-87ED-6C7EC68417B3}" presName="compNode" presStyleCnt="0"/>
      <dgm:spPr/>
    </dgm:pt>
    <dgm:pt modelId="{6BC24A2D-9117-436F-B0DA-A387B1361241}" type="pres">
      <dgm:prSet presAssocID="{2E80A0C2-B0D8-4B06-87ED-6C7EC68417B3}" presName="bkgdShape" presStyleLbl="node1" presStyleIdx="4" presStyleCnt="5" custLinFactX="-109066" custLinFactNeighborX="-200000" custLinFactNeighborY="-214"/>
      <dgm:spPr/>
      <dgm:t>
        <a:bodyPr/>
        <a:lstStyle/>
        <a:p>
          <a:endParaRPr lang="uk-UA"/>
        </a:p>
      </dgm:t>
    </dgm:pt>
    <dgm:pt modelId="{86A9CDFF-AB95-4378-A7D5-8581E6C08C0A}" type="pres">
      <dgm:prSet presAssocID="{2E80A0C2-B0D8-4B06-87ED-6C7EC68417B3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523D94E-6418-483C-9730-62A45B1F7CA6}" type="pres">
      <dgm:prSet presAssocID="{2E80A0C2-B0D8-4B06-87ED-6C7EC68417B3}" presName="invisiNode" presStyleLbl="node1" presStyleIdx="4" presStyleCnt="5"/>
      <dgm:spPr/>
    </dgm:pt>
    <dgm:pt modelId="{3D9B1538-63C9-4D50-8C95-DA5CD3D24ECB}" type="pres">
      <dgm:prSet presAssocID="{2E80A0C2-B0D8-4B06-87ED-6C7EC68417B3}" presName="imagNode" presStyleLbl="fgImgPlace1" presStyleIdx="4" presStyleCnt="5" custLinFactX="-200000" custLinFactNeighborX="-201373" custLinFactNeighborY="-1902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</dgm:ptLst>
  <dgm:cxnLst>
    <dgm:cxn modelId="{9E45C6E3-EDB0-41CA-BE0D-5E120C980DD3}" type="presOf" srcId="{819B4510-E7CD-42E3-A3ED-5B5F512579CF}" destId="{0267384A-22CC-4BE9-8460-CF5E650645FA}" srcOrd="0" destOrd="0" presId="urn:microsoft.com/office/officeart/2005/8/layout/hList7#1"/>
    <dgm:cxn modelId="{9EAC5B2F-D548-4CDE-8869-EC4B0BE4A32A}" srcId="{6687ABA9-44E5-46EF-ACE1-94176FA7940F}" destId="{03A7E73B-E5D3-4362-A2CF-A217C8D638D8}" srcOrd="3" destOrd="0" parTransId="{61C809B9-E950-48CA-8EC9-F0AD446943C9}" sibTransId="{15F6E85E-1240-4370-89B8-A73A09453207}"/>
    <dgm:cxn modelId="{AFA31DCA-FA09-4936-A4B2-FEB6807DBBE9}" type="presOf" srcId="{9F6EA884-6389-4BD3-930F-F3304EBEF415}" destId="{4BF6225B-AA40-4D37-B780-2C864582F03C}" srcOrd="1" destOrd="0" presId="urn:microsoft.com/office/officeart/2005/8/layout/hList7#1"/>
    <dgm:cxn modelId="{7183F3A4-2D0A-4845-BC8D-E7D9E4E413C4}" type="presOf" srcId="{6687ABA9-44E5-46EF-ACE1-94176FA7940F}" destId="{7891C55A-6D39-4D15-9397-B061C1840ACA}" srcOrd="0" destOrd="0" presId="urn:microsoft.com/office/officeart/2005/8/layout/hList7#1"/>
    <dgm:cxn modelId="{68BE3C97-86A8-4D4E-B93F-13D6B5BA9076}" type="presOf" srcId="{82F01179-C7BF-455B-B563-AE77B8193979}" destId="{300D9AB3-8481-4D14-8A5C-AF8688486854}" srcOrd="0" destOrd="0" presId="urn:microsoft.com/office/officeart/2005/8/layout/hList7#1"/>
    <dgm:cxn modelId="{F4D74015-F7EC-4390-871D-23999623E6DC}" type="presOf" srcId="{18FEFC82-4480-4ECB-8F0C-7EC6F9D2523D}" destId="{F97D53C3-CE35-4BFA-8063-B83AC8FB9140}" srcOrd="1" destOrd="0" presId="urn:microsoft.com/office/officeart/2005/8/layout/hList7#1"/>
    <dgm:cxn modelId="{2315D54D-3833-42DA-B372-BC0823741B53}" type="presOf" srcId="{03A7E73B-E5D3-4362-A2CF-A217C8D638D8}" destId="{E5C7DBB2-B953-41F3-A5E6-331F5D64D92D}" srcOrd="0" destOrd="0" presId="urn:microsoft.com/office/officeart/2005/8/layout/hList7#1"/>
    <dgm:cxn modelId="{1FC1A3F1-E885-4DBF-826B-A2D2825911CF}" type="presOf" srcId="{9F6EA884-6389-4BD3-930F-F3304EBEF415}" destId="{16344124-3068-41C6-98C3-0FC65382DB7A}" srcOrd="0" destOrd="0" presId="urn:microsoft.com/office/officeart/2005/8/layout/hList7#1"/>
    <dgm:cxn modelId="{EFEC3A5C-7343-4B3F-B30E-0B7D6885F7F0}" type="presOf" srcId="{18FEFC82-4480-4ECB-8F0C-7EC6F9D2523D}" destId="{AB4F6A11-1CB8-4975-8754-17C7C43FBB1B}" srcOrd="0" destOrd="0" presId="urn:microsoft.com/office/officeart/2005/8/layout/hList7#1"/>
    <dgm:cxn modelId="{7D457FC0-85B2-43D5-8ECC-A435A0B5B746}" type="presOf" srcId="{2E80A0C2-B0D8-4B06-87ED-6C7EC68417B3}" destId="{6BC24A2D-9117-436F-B0DA-A387B1361241}" srcOrd="0" destOrd="0" presId="urn:microsoft.com/office/officeart/2005/8/layout/hList7#1"/>
    <dgm:cxn modelId="{DAC77795-EC16-4352-8B89-F70267E16D21}" srcId="{6687ABA9-44E5-46EF-ACE1-94176FA7940F}" destId="{7B869BBB-25A8-4CD6-8AD6-709812E91AC9}" srcOrd="0" destOrd="0" parTransId="{A50C0D49-9FE1-466C-89F9-36B2EDA9EAFD}" sibTransId="{82F01179-C7BF-455B-B563-AE77B8193979}"/>
    <dgm:cxn modelId="{83E6E296-5375-41EA-9A66-592CDF3CD5D1}" type="presOf" srcId="{2E80A0C2-B0D8-4B06-87ED-6C7EC68417B3}" destId="{86A9CDFF-AB95-4378-A7D5-8581E6C08C0A}" srcOrd="1" destOrd="0" presId="urn:microsoft.com/office/officeart/2005/8/layout/hList7#1"/>
    <dgm:cxn modelId="{A982EE07-94C1-4EDC-B4E6-580069EE26EB}" type="presOf" srcId="{03A7E73B-E5D3-4362-A2CF-A217C8D638D8}" destId="{03BB75BC-72A7-45A9-A734-54DB6473BAC6}" srcOrd="1" destOrd="0" presId="urn:microsoft.com/office/officeart/2005/8/layout/hList7#1"/>
    <dgm:cxn modelId="{AC88172C-F129-4213-A7ED-E47E5CF259A7}" srcId="{6687ABA9-44E5-46EF-ACE1-94176FA7940F}" destId="{9F6EA884-6389-4BD3-930F-F3304EBEF415}" srcOrd="2" destOrd="0" parTransId="{4C2DED84-CE17-477D-A3DF-C4E2266EFE23}" sibTransId="{819B4510-E7CD-42E3-A3ED-5B5F512579CF}"/>
    <dgm:cxn modelId="{43AE1FD2-C2CD-493B-BD3F-B9A37FCA0F42}" type="presOf" srcId="{7B869BBB-25A8-4CD6-8AD6-709812E91AC9}" destId="{23238FB9-E6E7-425D-80A5-3EBB1A56D1AF}" srcOrd="1" destOrd="0" presId="urn:microsoft.com/office/officeart/2005/8/layout/hList7#1"/>
    <dgm:cxn modelId="{27B852B6-5FE7-4C64-BE9E-1962DD68789A}" type="presOf" srcId="{15F6E85E-1240-4370-89B8-A73A09453207}" destId="{0DDFD2A5-3080-4483-87FB-A4BE69CD2066}" srcOrd="0" destOrd="0" presId="urn:microsoft.com/office/officeart/2005/8/layout/hList7#1"/>
    <dgm:cxn modelId="{E8681A0F-F470-4F4C-905F-107960C28D83}" type="presOf" srcId="{E39F8170-F6EB-40DB-A653-FA8A0AD73843}" destId="{65005881-C8DB-4550-9CCB-D89BF8E5A1DD}" srcOrd="0" destOrd="0" presId="urn:microsoft.com/office/officeart/2005/8/layout/hList7#1"/>
    <dgm:cxn modelId="{7091BB01-6052-4975-930C-3DF797C1D4B1}" srcId="{6687ABA9-44E5-46EF-ACE1-94176FA7940F}" destId="{2E80A0C2-B0D8-4B06-87ED-6C7EC68417B3}" srcOrd="4" destOrd="0" parTransId="{2261B65C-FCE9-4314-A9EB-F59FB44C5E7C}" sibTransId="{AECE2EE4-0833-47A6-BB55-D9F6E388DEA7}"/>
    <dgm:cxn modelId="{A9F51844-3B82-4F0F-9C44-3BBFF43ACE39}" type="presOf" srcId="{7B869BBB-25A8-4CD6-8AD6-709812E91AC9}" destId="{D0771DBE-B4C0-45DC-AC30-C0207EAA30DE}" srcOrd="0" destOrd="0" presId="urn:microsoft.com/office/officeart/2005/8/layout/hList7#1"/>
    <dgm:cxn modelId="{8C8A1165-A833-41BC-A7E8-17A0DA5BD9FA}" srcId="{6687ABA9-44E5-46EF-ACE1-94176FA7940F}" destId="{18FEFC82-4480-4ECB-8F0C-7EC6F9D2523D}" srcOrd="1" destOrd="0" parTransId="{165190C8-9546-49F9-AD5B-17BF11CBB47C}" sibTransId="{E39F8170-F6EB-40DB-A653-FA8A0AD73843}"/>
    <dgm:cxn modelId="{9EFDE012-0F81-4C4F-83D7-1B600B8CC8B9}" type="presParOf" srcId="{7891C55A-6D39-4D15-9397-B061C1840ACA}" destId="{BA94C12C-9479-45C7-B420-F0F5081C5F10}" srcOrd="0" destOrd="0" presId="urn:microsoft.com/office/officeart/2005/8/layout/hList7#1"/>
    <dgm:cxn modelId="{D987CC6F-4AAC-40EA-ADE5-A02B636E5568}" type="presParOf" srcId="{7891C55A-6D39-4D15-9397-B061C1840ACA}" destId="{56C997AD-2B93-4AF4-82D3-CBF2BD7B2193}" srcOrd="1" destOrd="0" presId="urn:microsoft.com/office/officeart/2005/8/layout/hList7#1"/>
    <dgm:cxn modelId="{14EAB7FA-DFAD-4F19-B842-6141477E782D}" type="presParOf" srcId="{56C997AD-2B93-4AF4-82D3-CBF2BD7B2193}" destId="{EBB774A8-FD96-45E1-BD17-4613E819EECD}" srcOrd="0" destOrd="0" presId="urn:microsoft.com/office/officeart/2005/8/layout/hList7#1"/>
    <dgm:cxn modelId="{C2311170-7601-4178-BA50-0CCDAD247650}" type="presParOf" srcId="{EBB774A8-FD96-45E1-BD17-4613E819EECD}" destId="{D0771DBE-B4C0-45DC-AC30-C0207EAA30DE}" srcOrd="0" destOrd="0" presId="urn:microsoft.com/office/officeart/2005/8/layout/hList7#1"/>
    <dgm:cxn modelId="{92378782-096F-4084-BE06-E0006DE64973}" type="presParOf" srcId="{EBB774A8-FD96-45E1-BD17-4613E819EECD}" destId="{23238FB9-E6E7-425D-80A5-3EBB1A56D1AF}" srcOrd="1" destOrd="0" presId="urn:microsoft.com/office/officeart/2005/8/layout/hList7#1"/>
    <dgm:cxn modelId="{6594583E-D307-4BEF-94ED-881A10965352}" type="presParOf" srcId="{EBB774A8-FD96-45E1-BD17-4613E819EECD}" destId="{CAB96D90-2060-4BE6-B74F-2EB3B0BCDBCF}" srcOrd="2" destOrd="0" presId="urn:microsoft.com/office/officeart/2005/8/layout/hList7#1"/>
    <dgm:cxn modelId="{0BD38BA4-9F52-4EFE-8438-B961EDE7BA3D}" type="presParOf" srcId="{EBB774A8-FD96-45E1-BD17-4613E819EECD}" destId="{E81A3648-1B36-451F-BD7F-A94DEABF357C}" srcOrd="3" destOrd="0" presId="urn:microsoft.com/office/officeart/2005/8/layout/hList7#1"/>
    <dgm:cxn modelId="{60891280-0391-4E5B-889D-283DDF18E675}" type="presParOf" srcId="{56C997AD-2B93-4AF4-82D3-CBF2BD7B2193}" destId="{300D9AB3-8481-4D14-8A5C-AF8688486854}" srcOrd="1" destOrd="0" presId="urn:microsoft.com/office/officeart/2005/8/layout/hList7#1"/>
    <dgm:cxn modelId="{0264ABE2-5D0D-44F0-A487-1A84F1B60716}" type="presParOf" srcId="{56C997AD-2B93-4AF4-82D3-CBF2BD7B2193}" destId="{B842FF2D-4143-4CF6-BF24-44335258750D}" srcOrd="2" destOrd="0" presId="urn:microsoft.com/office/officeart/2005/8/layout/hList7#1"/>
    <dgm:cxn modelId="{93E2A777-1814-4B26-A617-F87C23012ABC}" type="presParOf" srcId="{B842FF2D-4143-4CF6-BF24-44335258750D}" destId="{AB4F6A11-1CB8-4975-8754-17C7C43FBB1B}" srcOrd="0" destOrd="0" presId="urn:microsoft.com/office/officeart/2005/8/layout/hList7#1"/>
    <dgm:cxn modelId="{35A23A5A-D8AE-4572-91F5-E01EF3F45D3E}" type="presParOf" srcId="{B842FF2D-4143-4CF6-BF24-44335258750D}" destId="{F97D53C3-CE35-4BFA-8063-B83AC8FB9140}" srcOrd="1" destOrd="0" presId="urn:microsoft.com/office/officeart/2005/8/layout/hList7#1"/>
    <dgm:cxn modelId="{B422AC7B-7519-4884-9518-F9FF04498806}" type="presParOf" srcId="{B842FF2D-4143-4CF6-BF24-44335258750D}" destId="{3132F269-AC19-4E58-A7FF-74E6A5FCBEE1}" srcOrd="2" destOrd="0" presId="urn:microsoft.com/office/officeart/2005/8/layout/hList7#1"/>
    <dgm:cxn modelId="{3CDCCF07-537E-45D6-962E-D5358CB298EF}" type="presParOf" srcId="{B842FF2D-4143-4CF6-BF24-44335258750D}" destId="{D2751DB2-7034-477D-A0D0-F659A52CE6A4}" srcOrd="3" destOrd="0" presId="urn:microsoft.com/office/officeart/2005/8/layout/hList7#1"/>
    <dgm:cxn modelId="{93410571-C00E-4E75-A20E-74F484E5C150}" type="presParOf" srcId="{56C997AD-2B93-4AF4-82D3-CBF2BD7B2193}" destId="{65005881-C8DB-4550-9CCB-D89BF8E5A1DD}" srcOrd="3" destOrd="0" presId="urn:microsoft.com/office/officeart/2005/8/layout/hList7#1"/>
    <dgm:cxn modelId="{1DF1BB79-724F-4618-8D8D-0136DB9888BB}" type="presParOf" srcId="{56C997AD-2B93-4AF4-82D3-CBF2BD7B2193}" destId="{4B709B7C-1847-43AE-BC52-36937912FE99}" srcOrd="4" destOrd="0" presId="urn:microsoft.com/office/officeart/2005/8/layout/hList7#1"/>
    <dgm:cxn modelId="{8B798D86-3A38-41CF-925F-A2D6721E39A4}" type="presParOf" srcId="{4B709B7C-1847-43AE-BC52-36937912FE99}" destId="{16344124-3068-41C6-98C3-0FC65382DB7A}" srcOrd="0" destOrd="0" presId="urn:microsoft.com/office/officeart/2005/8/layout/hList7#1"/>
    <dgm:cxn modelId="{193AAB6F-D4BB-4AF4-BD8F-C9728DECCE52}" type="presParOf" srcId="{4B709B7C-1847-43AE-BC52-36937912FE99}" destId="{4BF6225B-AA40-4D37-B780-2C864582F03C}" srcOrd="1" destOrd="0" presId="urn:microsoft.com/office/officeart/2005/8/layout/hList7#1"/>
    <dgm:cxn modelId="{B45E3FB6-D2A7-405B-ABAD-B0D5EE7AA7FA}" type="presParOf" srcId="{4B709B7C-1847-43AE-BC52-36937912FE99}" destId="{71DC0AE6-40F8-4D1C-8B0C-BC7FA115E83A}" srcOrd="2" destOrd="0" presId="urn:microsoft.com/office/officeart/2005/8/layout/hList7#1"/>
    <dgm:cxn modelId="{42EFF73C-B56D-433F-9BFE-82A34857EA37}" type="presParOf" srcId="{4B709B7C-1847-43AE-BC52-36937912FE99}" destId="{13F82191-7A82-4B8F-9BEE-B2F1E1FDF949}" srcOrd="3" destOrd="0" presId="urn:microsoft.com/office/officeart/2005/8/layout/hList7#1"/>
    <dgm:cxn modelId="{D1A4F4BA-4F89-4C61-B255-6BA4238405B0}" type="presParOf" srcId="{56C997AD-2B93-4AF4-82D3-CBF2BD7B2193}" destId="{0267384A-22CC-4BE9-8460-CF5E650645FA}" srcOrd="5" destOrd="0" presId="urn:microsoft.com/office/officeart/2005/8/layout/hList7#1"/>
    <dgm:cxn modelId="{FC82B085-9BD4-4550-991A-C12A35911C53}" type="presParOf" srcId="{56C997AD-2B93-4AF4-82D3-CBF2BD7B2193}" destId="{78DA3300-9C32-4065-A110-24E87FF4265E}" srcOrd="6" destOrd="0" presId="urn:microsoft.com/office/officeart/2005/8/layout/hList7#1"/>
    <dgm:cxn modelId="{4BDC9B87-82FA-47A3-B072-FBFD01062119}" type="presParOf" srcId="{78DA3300-9C32-4065-A110-24E87FF4265E}" destId="{E5C7DBB2-B953-41F3-A5E6-331F5D64D92D}" srcOrd="0" destOrd="0" presId="urn:microsoft.com/office/officeart/2005/8/layout/hList7#1"/>
    <dgm:cxn modelId="{FEF0398B-E9F9-4AA0-8817-EA96540866F1}" type="presParOf" srcId="{78DA3300-9C32-4065-A110-24E87FF4265E}" destId="{03BB75BC-72A7-45A9-A734-54DB6473BAC6}" srcOrd="1" destOrd="0" presId="urn:microsoft.com/office/officeart/2005/8/layout/hList7#1"/>
    <dgm:cxn modelId="{65B955A9-EBCB-4871-9D3B-FAC4EE0C2BE7}" type="presParOf" srcId="{78DA3300-9C32-4065-A110-24E87FF4265E}" destId="{AA2ACDA1-CB4A-459D-8DB6-5DA8C0C9556F}" srcOrd="2" destOrd="0" presId="urn:microsoft.com/office/officeart/2005/8/layout/hList7#1"/>
    <dgm:cxn modelId="{13A6D6D8-D5BC-48F1-BAFE-381B7E77AA7F}" type="presParOf" srcId="{78DA3300-9C32-4065-A110-24E87FF4265E}" destId="{CEDC2E35-4F52-4972-B136-5518AB121979}" srcOrd="3" destOrd="0" presId="urn:microsoft.com/office/officeart/2005/8/layout/hList7#1"/>
    <dgm:cxn modelId="{4AD5F4CC-BBF2-4BCA-A548-9EBD6DC128B7}" type="presParOf" srcId="{56C997AD-2B93-4AF4-82D3-CBF2BD7B2193}" destId="{0DDFD2A5-3080-4483-87FB-A4BE69CD2066}" srcOrd="7" destOrd="0" presId="urn:microsoft.com/office/officeart/2005/8/layout/hList7#1"/>
    <dgm:cxn modelId="{EE29E528-9100-4495-8ECA-06C072FE2798}" type="presParOf" srcId="{56C997AD-2B93-4AF4-82D3-CBF2BD7B2193}" destId="{214662C9-22AB-4A00-9B11-217C4C370FC2}" srcOrd="8" destOrd="0" presId="urn:microsoft.com/office/officeart/2005/8/layout/hList7#1"/>
    <dgm:cxn modelId="{03487396-37F0-4A5C-918A-9086F617ABBF}" type="presParOf" srcId="{214662C9-22AB-4A00-9B11-217C4C370FC2}" destId="{6BC24A2D-9117-436F-B0DA-A387B1361241}" srcOrd="0" destOrd="0" presId="urn:microsoft.com/office/officeart/2005/8/layout/hList7#1"/>
    <dgm:cxn modelId="{A58C8808-EC81-4D9D-AC95-A8B371D4E9B3}" type="presParOf" srcId="{214662C9-22AB-4A00-9B11-217C4C370FC2}" destId="{86A9CDFF-AB95-4378-A7D5-8581E6C08C0A}" srcOrd="1" destOrd="0" presId="urn:microsoft.com/office/officeart/2005/8/layout/hList7#1"/>
    <dgm:cxn modelId="{DA2106E9-319D-4983-8B88-EF92C48EF401}" type="presParOf" srcId="{214662C9-22AB-4A00-9B11-217C4C370FC2}" destId="{F523D94E-6418-483C-9730-62A45B1F7CA6}" srcOrd="2" destOrd="0" presId="urn:microsoft.com/office/officeart/2005/8/layout/hList7#1"/>
    <dgm:cxn modelId="{7AF410ED-BFA0-4EB1-937B-3757E113D558}" type="presParOf" srcId="{214662C9-22AB-4A00-9B11-217C4C370FC2}" destId="{3D9B1538-63C9-4D50-8C95-DA5CD3D24ECB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771DBE-B4C0-45DC-AC30-C0207EAA30DE}">
      <dsp:nvSpPr>
        <dsp:cNvPr id="0" name=""/>
        <dsp:cNvSpPr/>
      </dsp:nvSpPr>
      <dsp:spPr>
        <a:xfrm>
          <a:off x="5142904" y="0"/>
          <a:ext cx="1678214" cy="388067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b="1" kern="1200" dirty="0" smtClean="0"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Будівництво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b="1" kern="1200" dirty="0" smtClean="0"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0" i="1" kern="1200" dirty="0" smtClean="0">
              <a:latin typeface="+mn-lt"/>
              <a:cs typeface="Times New Roman" panose="02020603050405020304" pitchFamily="18" charset="0"/>
            </a:rPr>
            <a:t>90 заходів</a:t>
          </a:r>
          <a:endParaRPr lang="uk-UA" sz="1400" b="0" i="1" kern="1200" dirty="0">
            <a:latin typeface="+mn-lt"/>
          </a:endParaRPr>
        </a:p>
      </dsp:txBody>
      <dsp:txXfrm>
        <a:off x="5142904" y="1552268"/>
        <a:ext cx="1678214" cy="1552268"/>
      </dsp:txXfrm>
    </dsp:sp>
    <dsp:sp modelId="{E81A3648-1B36-451F-BD7F-A94DEABF357C}">
      <dsp:nvSpPr>
        <dsp:cNvPr id="0" name=""/>
        <dsp:cNvSpPr/>
      </dsp:nvSpPr>
      <dsp:spPr>
        <a:xfrm>
          <a:off x="5358926" y="280266"/>
          <a:ext cx="1292263" cy="129226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F6A11-1CB8-4975-8754-17C7C43FBB1B}">
      <dsp:nvSpPr>
        <dsp:cNvPr id="0" name=""/>
        <dsp:cNvSpPr/>
      </dsp:nvSpPr>
      <dsp:spPr>
        <a:xfrm>
          <a:off x="30342" y="0"/>
          <a:ext cx="1678214" cy="388067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Торгівля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b="1" kern="1200" dirty="0" smtClean="0">
            <a:latin typeface="+mn-lt"/>
            <a:cs typeface="Times New Roman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0" i="1" kern="1200" dirty="0" smtClean="0">
              <a:latin typeface="+mn-lt"/>
              <a:cs typeface="Times New Roman" panose="02020603050405020304" pitchFamily="18" charset="0"/>
            </a:rPr>
            <a:t>385 заходів</a:t>
          </a:r>
          <a:endParaRPr lang="uk-UA" sz="1400" b="0" i="1" kern="1200" dirty="0">
            <a:latin typeface="+mn-lt"/>
          </a:endParaRPr>
        </a:p>
      </dsp:txBody>
      <dsp:txXfrm>
        <a:off x="30342" y="1552268"/>
        <a:ext cx="1678214" cy="1552268"/>
      </dsp:txXfrm>
    </dsp:sp>
    <dsp:sp modelId="{D2751DB2-7034-477D-A0D0-F659A52CE6A4}">
      <dsp:nvSpPr>
        <dsp:cNvPr id="0" name=""/>
        <dsp:cNvSpPr/>
      </dsp:nvSpPr>
      <dsp:spPr>
        <a:xfrm>
          <a:off x="174357" y="208261"/>
          <a:ext cx="1292263" cy="1292263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344124-3068-41C6-98C3-0FC65382DB7A}">
      <dsp:nvSpPr>
        <dsp:cNvPr id="0" name=""/>
        <dsp:cNvSpPr/>
      </dsp:nvSpPr>
      <dsp:spPr>
        <a:xfrm>
          <a:off x="3457121" y="0"/>
          <a:ext cx="1678214" cy="388067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>
            <a:latin typeface="+mn-lt"/>
            <a:cs typeface="Times New Roman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>
            <a:latin typeface="+mn-lt"/>
            <a:cs typeface="Times New Roman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>
            <a:latin typeface="+mn-lt"/>
            <a:cs typeface="Times New Roman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>
            <a:latin typeface="+mn-lt"/>
            <a:cs typeface="Times New Roman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noProof="0" dirty="0" smtClean="0">
              <a:latin typeface="+mn-lt"/>
              <a:cs typeface="Times New Roman" panose="02020603050405020304" pitchFamily="18" charset="0"/>
            </a:rPr>
            <a:t>Сільське господарство, мисливство, лісове господарство, рибальство, рибництво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>
            <a:latin typeface="+mn-lt"/>
            <a:cs typeface="Times New Roman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0" i="1" kern="1200" dirty="0" smtClean="0">
              <a:latin typeface="+mn-lt"/>
              <a:cs typeface="Times New Roman" panose="02020603050405020304" pitchFamily="18" charset="0"/>
            </a:rPr>
            <a:t>102 заходи</a:t>
          </a:r>
          <a:endParaRPr lang="ru-RU" sz="1400" b="0" i="1" kern="1200" dirty="0" smtClean="0">
            <a:latin typeface="+mn-lt"/>
            <a:cs typeface="Times New Roman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b="1" kern="1200" dirty="0" smtClean="0">
            <a:latin typeface="+mn-lt"/>
            <a:cs typeface="Times New Roman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kern="1200" dirty="0">
            <a:latin typeface="+mn-lt"/>
          </a:endParaRPr>
        </a:p>
      </dsp:txBody>
      <dsp:txXfrm>
        <a:off x="3457121" y="1552268"/>
        <a:ext cx="1678214" cy="1552268"/>
      </dsp:txXfrm>
    </dsp:sp>
    <dsp:sp modelId="{13F82191-7A82-4B8F-9BEE-B2F1E1FDF949}">
      <dsp:nvSpPr>
        <dsp:cNvPr id="0" name=""/>
        <dsp:cNvSpPr/>
      </dsp:nvSpPr>
      <dsp:spPr>
        <a:xfrm>
          <a:off x="3650096" y="232840"/>
          <a:ext cx="1292263" cy="1292263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C7DBB2-B953-41F3-A5E6-331F5D64D92D}">
      <dsp:nvSpPr>
        <dsp:cNvPr id="0" name=""/>
        <dsp:cNvSpPr/>
      </dsp:nvSpPr>
      <dsp:spPr>
        <a:xfrm>
          <a:off x="6871095" y="0"/>
          <a:ext cx="1678214" cy="388067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b="1" kern="1200" dirty="0" smtClean="0"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Транспортні перевезення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b="1" kern="1200" dirty="0" smtClean="0"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0" i="1" kern="1200" dirty="0" smtClean="0">
              <a:latin typeface="+mn-lt"/>
              <a:cs typeface="Times New Roman" panose="02020603050405020304" pitchFamily="18" charset="0"/>
            </a:rPr>
            <a:t>63 заходи</a:t>
          </a:r>
          <a:endParaRPr lang="uk-UA" sz="1400" b="0" i="1" kern="1200" dirty="0">
            <a:latin typeface="+mn-lt"/>
          </a:endParaRPr>
        </a:p>
      </dsp:txBody>
      <dsp:txXfrm>
        <a:off x="6871095" y="1552268"/>
        <a:ext cx="1678214" cy="1552268"/>
      </dsp:txXfrm>
    </dsp:sp>
    <dsp:sp modelId="{CEDC2E35-4F52-4972-B136-5518AB121979}">
      <dsp:nvSpPr>
        <dsp:cNvPr id="0" name=""/>
        <dsp:cNvSpPr/>
      </dsp:nvSpPr>
      <dsp:spPr>
        <a:xfrm>
          <a:off x="7087119" y="280266"/>
          <a:ext cx="1292263" cy="1292263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C24A2D-9117-436F-B0DA-A387B1361241}">
      <dsp:nvSpPr>
        <dsp:cNvPr id="0" name=""/>
        <dsp:cNvSpPr/>
      </dsp:nvSpPr>
      <dsp:spPr>
        <a:xfrm>
          <a:off x="1727453" y="0"/>
          <a:ext cx="1678214" cy="388067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b="1" kern="1200" dirty="0" smtClean="0"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Тимчасове розміщення та організація харчування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b="1" kern="1200" dirty="0" smtClean="0">
            <a:latin typeface="+mn-lt"/>
            <a:cs typeface="Times New Roman" panose="02020603050405020304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0" i="1" kern="1200" smtClean="0">
              <a:latin typeface="+mn-lt"/>
              <a:cs typeface="Times New Roman" panose="02020603050405020304" pitchFamily="18" charset="0"/>
            </a:rPr>
            <a:t>96 </a:t>
          </a:r>
          <a:r>
            <a:rPr lang="uk-UA" sz="1400" b="0" i="1" kern="1200" dirty="0" smtClean="0">
              <a:latin typeface="+mn-lt"/>
              <a:cs typeface="Times New Roman" panose="02020603050405020304" pitchFamily="18" charset="0"/>
            </a:rPr>
            <a:t>заходів</a:t>
          </a:r>
          <a:endParaRPr lang="uk-UA" sz="1400" b="0" i="1" kern="1200" dirty="0">
            <a:latin typeface="+mn-lt"/>
          </a:endParaRPr>
        </a:p>
      </dsp:txBody>
      <dsp:txXfrm>
        <a:off x="1727453" y="1552268"/>
        <a:ext cx="1678214" cy="1552268"/>
      </dsp:txXfrm>
    </dsp:sp>
    <dsp:sp modelId="{3D9B1538-63C9-4D50-8C95-DA5CD3D24ECB}">
      <dsp:nvSpPr>
        <dsp:cNvPr id="0" name=""/>
        <dsp:cNvSpPr/>
      </dsp:nvSpPr>
      <dsp:spPr>
        <a:xfrm>
          <a:off x="1920423" y="208261"/>
          <a:ext cx="1292263" cy="1292263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94C12C-9479-45C7-B420-F0F5081C5F10}">
      <dsp:nvSpPr>
        <dsp:cNvPr id="0" name=""/>
        <dsp:cNvSpPr/>
      </dsp:nvSpPr>
      <dsp:spPr>
        <a:xfrm>
          <a:off x="343698" y="3104535"/>
          <a:ext cx="7905060" cy="582100"/>
        </a:xfrm>
        <a:prstGeom prst="leftRightArrow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ACD8A-17D7-475B-8BB8-1B8FD648B7CF}" type="datetimeFigureOut">
              <a:rPr lang="uk-UA" smtClean="0"/>
              <a:t>05.07.2019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87025B-FF14-4F56-B79A-95A64042C7F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7793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F689E1-F2FB-4A72-BEAA-FA6925027255}" type="slidenum">
              <a:rPr lang="uk-UA" smtClean="0">
                <a:solidFill>
                  <a:prstClr val="black"/>
                </a:solidFill>
              </a:rPr>
              <a:pPr/>
              <a:t>2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459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C43E9-13D4-4A8E-9323-694A88E835E9}" type="slidenum">
              <a:rPr lang="uk-UA" smtClean="0">
                <a:solidFill>
                  <a:prstClr val="black"/>
                </a:solidFill>
              </a:rPr>
              <a:pPr/>
              <a:t>5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63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438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78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3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2525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8715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4292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9360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774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4465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5083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4290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4765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0682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7598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1691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9932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5257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840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1849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4440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2159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473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562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F769C-A014-4228-BC35-5CA5F85670D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05.07.2019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3BC46-DB6E-4FF9-BD2A-A0A8D5F936D8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315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76300" y="406400"/>
            <a:ext cx="7696200" cy="533400"/>
          </a:xfrm>
          <a:prstGeom prst="rect">
            <a:avLst/>
          </a:prstGeom>
          <a:solidFill>
            <a:srgbClr val="16478C"/>
          </a:solidFill>
          <a:ln>
            <a:solidFill>
              <a:srgbClr val="1647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606" y="5229200"/>
            <a:ext cx="78168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200" b="1" dirty="0" smtClean="0">
                <a:solidFill>
                  <a:srgbClr val="16478C"/>
                </a:solidFill>
                <a:latin typeface="Calibri Light"/>
              </a:rPr>
              <a:t>Про роботу Головного управління Держпраці у Львівській області за І півріччя 2019 року </a:t>
            </a:r>
          </a:p>
          <a:p>
            <a:pPr algn="ctr"/>
            <a:r>
              <a:rPr lang="uk-UA" sz="2200" b="1" dirty="0" smtClean="0">
                <a:solidFill>
                  <a:srgbClr val="16478C"/>
                </a:solidFill>
                <a:latin typeface="Calibri Light"/>
              </a:rPr>
              <a:t>в частині детінізації виплати заробітної плати</a:t>
            </a:r>
          </a:p>
          <a:p>
            <a:pPr algn="ctr"/>
            <a:endParaRPr lang="uk-UA" sz="2200" b="1" dirty="0">
              <a:solidFill>
                <a:srgbClr val="16478C"/>
              </a:solidFill>
              <a:latin typeface="Calibri Light"/>
            </a:endParaRPr>
          </a:p>
        </p:txBody>
      </p:sp>
      <p:pic>
        <p:nvPicPr>
          <p:cNvPr id="5" name="Picture 2" descr="C:\Users\User\Desktop\upload-bf43e540-51d2-11e8-a187-b9f1a8b0556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8" t="30694" r="11227" b="34653"/>
          <a:stretch/>
        </p:blipFill>
        <p:spPr bwMode="auto">
          <a:xfrm>
            <a:off x="7747204" y="6413930"/>
            <a:ext cx="1396796" cy="43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26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00"/>
          <p:cNvSpPr/>
          <p:nvPr/>
        </p:nvSpPr>
        <p:spPr>
          <a:xfrm>
            <a:off x="3124179" y="2959516"/>
            <a:ext cx="316901" cy="504056"/>
          </a:xfrm>
          <a:prstGeom prst="rightArrow">
            <a:avLst>
              <a:gd name="adj1" fmla="val 50000"/>
              <a:gd name="adj2" fmla="val 50000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1425" tIns="45700" rIns="91425" bIns="45700" anchor="ctr" anchorCtr="0">
            <a:noAutofit/>
          </a:bodyPr>
          <a:lstStyle/>
          <a:p>
            <a:pPr algn="ctr"/>
            <a:endParaRPr>
              <a:solidFill>
                <a:prstClr val="white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811837" y="298070"/>
            <a:ext cx="82688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prstClr val="white"/>
                </a:solidFill>
                <a:cs typeface="Times New Roman" panose="02020603050405020304" pitchFamily="18" charset="0"/>
              </a:rPr>
              <a:t>Інформаційно-роз’яснювальна робота </a:t>
            </a:r>
          </a:p>
          <a:p>
            <a:pPr algn="ctr"/>
            <a:r>
              <a:rPr lang="uk-UA" sz="2400" b="1" dirty="0">
                <a:solidFill>
                  <a:prstClr val="white"/>
                </a:solidFill>
                <a:cs typeface="Times New Roman" panose="02020603050405020304" pitchFamily="18" charset="0"/>
              </a:rPr>
              <a:t>у</a:t>
            </a:r>
            <a:r>
              <a:rPr lang="uk-UA" sz="2400" b="1" dirty="0" smtClean="0">
                <a:solidFill>
                  <a:prstClr val="white"/>
                </a:solidFill>
                <a:cs typeface="Times New Roman" panose="02020603050405020304" pitchFamily="18" charset="0"/>
              </a:rPr>
              <a:t> сфері праці у І півріччі 2019 року</a:t>
            </a:r>
            <a:endParaRPr lang="uk-UA" sz="2400" b="1" dirty="0">
              <a:solidFill>
                <a:prstClr val="white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Shape 100"/>
          <p:cNvSpPr/>
          <p:nvPr/>
        </p:nvSpPr>
        <p:spPr>
          <a:xfrm>
            <a:off x="3151617" y="4380576"/>
            <a:ext cx="298302" cy="504056"/>
          </a:xfrm>
          <a:prstGeom prst="rightArrow">
            <a:avLst>
              <a:gd name="adj1" fmla="val 50000"/>
              <a:gd name="adj2" fmla="val 50000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1425" tIns="45700" rIns="91425" bIns="45700" anchor="ctr" anchorCtr="0">
            <a:noAutofit/>
          </a:bodyPr>
          <a:lstStyle/>
          <a:p>
            <a:pPr algn="ctr"/>
            <a:endParaRPr>
              <a:solidFill>
                <a:prstClr val="white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12" name="Shape 100"/>
          <p:cNvSpPr/>
          <p:nvPr/>
        </p:nvSpPr>
        <p:spPr>
          <a:xfrm>
            <a:off x="3080987" y="1860736"/>
            <a:ext cx="335500" cy="504056"/>
          </a:xfrm>
          <a:prstGeom prst="rightArrow">
            <a:avLst>
              <a:gd name="adj1" fmla="val 50000"/>
              <a:gd name="adj2" fmla="val 50000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1425" tIns="45700" rIns="91425" bIns="45700" anchor="ctr" anchorCtr="0">
            <a:noAutofit/>
          </a:bodyPr>
          <a:lstStyle/>
          <a:p>
            <a:pPr algn="ctr"/>
            <a:endParaRPr>
              <a:solidFill>
                <a:prstClr val="white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48" name="Shape 98"/>
          <p:cNvSpPr/>
          <p:nvPr/>
        </p:nvSpPr>
        <p:spPr>
          <a:xfrm>
            <a:off x="423578" y="1720210"/>
            <a:ext cx="2664000" cy="929124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425" tIns="45700" rIns="91425" bIns="45700" anchor="ctr" anchorCtr="0">
            <a:noAutofit/>
          </a:bodyPr>
          <a:lstStyle/>
          <a:p>
            <a:pPr algn="ctr"/>
            <a:r>
              <a:rPr lang="uk-UA" sz="1600" dirty="0" smtClean="0">
                <a:solidFill>
                  <a:prstClr val="white"/>
                </a:solidFill>
                <a:latin typeface="Calibri Light"/>
                <a:cs typeface="Arial" panose="020B0604020202020204" pitchFamily="34" charset="0"/>
              </a:rPr>
              <a:t>Співпраця з органами державної влади та місцевого самоврядування</a:t>
            </a:r>
            <a:endParaRPr lang="uk-UA" sz="1600" dirty="0">
              <a:solidFill>
                <a:prstClr val="white"/>
              </a:solidFill>
              <a:latin typeface="Calibri Light"/>
              <a:cs typeface="Arial" panose="020B0604020202020204" pitchFamily="34" charset="0"/>
            </a:endParaRPr>
          </a:p>
        </p:txBody>
      </p:sp>
      <p:sp>
        <p:nvSpPr>
          <p:cNvPr id="49" name="Shape 98"/>
          <p:cNvSpPr/>
          <p:nvPr/>
        </p:nvSpPr>
        <p:spPr>
          <a:xfrm>
            <a:off x="449615" y="2795529"/>
            <a:ext cx="2664000" cy="811989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425" tIns="45700" rIns="91425" bIns="45700" anchor="ctr" anchorCtr="0">
            <a:noAutofit/>
          </a:bodyPr>
          <a:lstStyle/>
          <a:p>
            <a:pPr algn="ctr"/>
            <a:r>
              <a:rPr lang="uk-UA" sz="1600" smtClean="0">
                <a:solidFill>
                  <a:prstClr val="white"/>
                </a:solidFill>
                <a:latin typeface="Calibri Light"/>
                <a:cs typeface="Arial" panose="020B0604020202020204" pitchFamily="34" charset="0"/>
              </a:rPr>
              <a:t>Робота з суб’єктами господарювання</a:t>
            </a:r>
            <a:endParaRPr lang="uk-UA" sz="1600">
              <a:solidFill>
                <a:prstClr val="white"/>
              </a:solidFill>
              <a:latin typeface="Calibri Light"/>
              <a:cs typeface="Arial" panose="020B0604020202020204" pitchFamily="34" charset="0"/>
            </a:endParaRPr>
          </a:p>
        </p:txBody>
      </p:sp>
      <p:sp>
        <p:nvSpPr>
          <p:cNvPr id="50" name="Shape 98"/>
          <p:cNvSpPr/>
          <p:nvPr/>
        </p:nvSpPr>
        <p:spPr>
          <a:xfrm>
            <a:off x="469058" y="4314970"/>
            <a:ext cx="2664000" cy="569662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425" tIns="45700" rIns="91425" bIns="45700" anchor="ctr" anchorCtr="0">
            <a:noAutofit/>
          </a:bodyPr>
          <a:lstStyle/>
          <a:p>
            <a:pPr algn="ctr"/>
            <a:r>
              <a:rPr lang="uk-UA" sz="1600" dirty="0" smtClean="0">
                <a:solidFill>
                  <a:prstClr val="white"/>
                </a:solidFill>
                <a:latin typeface="Calibri Light"/>
                <a:cs typeface="Arial" panose="020B0604020202020204" pitchFamily="34" charset="0"/>
              </a:rPr>
              <a:t>Інформаційні заходи</a:t>
            </a:r>
            <a:endParaRPr lang="uk-UA" sz="1600" dirty="0">
              <a:solidFill>
                <a:prstClr val="white"/>
              </a:solidFill>
              <a:latin typeface="Calibri Light"/>
              <a:cs typeface="Arial" panose="020B0604020202020204" pitchFamily="34" charset="0"/>
            </a:endParaRPr>
          </a:p>
        </p:txBody>
      </p:sp>
      <p:sp>
        <p:nvSpPr>
          <p:cNvPr id="9" name="Shape 98"/>
          <p:cNvSpPr/>
          <p:nvPr/>
        </p:nvSpPr>
        <p:spPr>
          <a:xfrm>
            <a:off x="3449919" y="1637732"/>
            <a:ext cx="5477229" cy="1011602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1425" tIns="45700" rIns="91425" bIns="45700" anchor="ctr" anchorCtr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dirty="0" smtClean="0">
                <a:solidFill>
                  <a:prstClr val="white"/>
                </a:solidFill>
              </a:rPr>
              <a:t>366 робочих груп (комісій)  на базі РДА (заслухано – 2,2 тис. СГД)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dirty="0" smtClean="0">
                <a:solidFill>
                  <a:prstClr val="white"/>
                </a:solidFill>
              </a:rPr>
              <a:t> 226</a:t>
            </a:r>
            <a:r>
              <a:rPr lang="en-US" sz="1400" dirty="0" smtClean="0">
                <a:solidFill>
                  <a:prstClr val="white"/>
                </a:solidFill>
              </a:rPr>
              <a:t> </a:t>
            </a:r>
            <a:r>
              <a:rPr lang="uk-UA" sz="1400" dirty="0">
                <a:solidFill>
                  <a:prstClr val="white"/>
                </a:solidFill>
              </a:rPr>
              <a:t>семінарів на базі РДА, ЦЗ, ОТГ (присутні – </a:t>
            </a:r>
            <a:r>
              <a:rPr lang="uk-UA" sz="1400" dirty="0" smtClean="0">
                <a:solidFill>
                  <a:prstClr val="white"/>
                </a:solidFill>
              </a:rPr>
              <a:t>3,8 </a:t>
            </a:r>
            <a:r>
              <a:rPr lang="uk-UA" sz="1400" dirty="0">
                <a:solidFill>
                  <a:prstClr val="white"/>
                </a:solidFill>
              </a:rPr>
              <a:t>тис. осіб</a:t>
            </a:r>
            <a:r>
              <a:rPr lang="uk-UA" sz="1400" dirty="0" smtClean="0">
                <a:solidFill>
                  <a:prstClr val="white"/>
                </a:solidFill>
              </a:rPr>
              <a:t>)</a:t>
            </a:r>
            <a:endParaRPr lang="uk-UA" sz="1400" dirty="0">
              <a:solidFill>
                <a:prstClr val="white"/>
              </a:solidFill>
            </a:endParaRPr>
          </a:p>
        </p:txBody>
      </p:sp>
      <p:sp>
        <p:nvSpPr>
          <p:cNvPr id="10" name="Shape 98"/>
          <p:cNvSpPr/>
          <p:nvPr/>
        </p:nvSpPr>
        <p:spPr>
          <a:xfrm>
            <a:off x="3441081" y="2708920"/>
            <a:ext cx="5477229" cy="1512168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1425" tIns="45700" rIns="91425" bIns="45700" anchor="ctr" anchorCtr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dirty="0" smtClean="0">
                <a:solidFill>
                  <a:prstClr val="white"/>
                </a:solidFill>
              </a:rPr>
              <a:t>474 семінари, пов’язаних із застосуванням та роз’ясненням законодавства про працю, зайнятість та загальнообов’язкове соціальне страхування на </a:t>
            </a:r>
            <a:r>
              <a:rPr lang="uk-UA" sz="1400" dirty="0">
                <a:solidFill>
                  <a:prstClr val="white"/>
                </a:solidFill>
              </a:rPr>
              <a:t>базі </a:t>
            </a:r>
            <a:r>
              <a:rPr lang="uk-UA" sz="1400" dirty="0" smtClean="0">
                <a:solidFill>
                  <a:prstClr val="white"/>
                </a:solidFill>
              </a:rPr>
              <a:t>СГД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dirty="0" smtClean="0">
                <a:solidFill>
                  <a:prstClr val="white"/>
                </a:solidFill>
              </a:rPr>
              <a:t> 1704 відвідування з метою інформування роботодавців та      працівників про найбільш ефективні способи дотримання законодавства про працю, моніторингу стану його дотримання</a:t>
            </a:r>
          </a:p>
        </p:txBody>
      </p:sp>
      <p:sp>
        <p:nvSpPr>
          <p:cNvPr id="11" name="Shape 98"/>
          <p:cNvSpPr/>
          <p:nvPr/>
        </p:nvSpPr>
        <p:spPr>
          <a:xfrm>
            <a:off x="3449919" y="4337191"/>
            <a:ext cx="5477229" cy="1800200"/>
          </a:xfrm>
          <a:prstGeom prst="roundRect">
            <a:avLst>
              <a:gd name="adj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1425" tIns="45700" rIns="91425" bIns="45700" anchor="ctr" anchorCtr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uk-UA" sz="1400" dirty="0" smtClean="0">
              <a:solidFill>
                <a:prstClr val="white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dirty="0" smtClean="0">
                <a:solidFill>
                  <a:schemeClr val="bg1"/>
                </a:solidFill>
              </a:rPr>
              <a:t>99 публікацій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dirty="0" smtClean="0">
                <a:solidFill>
                  <a:schemeClr val="bg1"/>
                </a:solidFill>
              </a:rPr>
              <a:t>8 виступів </a:t>
            </a:r>
            <a:r>
              <a:rPr lang="uk-UA" sz="1400" dirty="0">
                <a:solidFill>
                  <a:schemeClr val="bg1"/>
                </a:solidFill>
              </a:rPr>
              <a:t>на ТБ, </a:t>
            </a:r>
            <a:r>
              <a:rPr lang="uk-UA" sz="1400" dirty="0" smtClean="0">
                <a:solidFill>
                  <a:schemeClr val="bg1"/>
                </a:solidFill>
              </a:rPr>
              <a:t>радіо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bg1"/>
                </a:solidFill>
              </a:rPr>
              <a:t>у ефірах 14 </a:t>
            </a:r>
            <a:r>
              <a:rPr lang="uk-UA" sz="1400" dirty="0" smtClean="0">
                <a:solidFill>
                  <a:schemeClr val="bg1"/>
                </a:solidFill>
              </a:rPr>
              <a:t>радіо-компаній, у транспорті міста Львова та автостанціях області розміщено аудіо ролик </a:t>
            </a:r>
            <a:r>
              <a:rPr lang="uk-UA" sz="1400" dirty="0">
                <a:solidFill>
                  <a:schemeClr val="bg1"/>
                </a:solidFill>
              </a:rPr>
              <a:t>на тему офіційного </a:t>
            </a:r>
            <a:r>
              <a:rPr lang="uk-UA" sz="1400" dirty="0" smtClean="0">
                <a:solidFill>
                  <a:schemeClr val="bg1"/>
                </a:solidFill>
              </a:rPr>
              <a:t>працевлаштування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dirty="0" smtClean="0">
                <a:solidFill>
                  <a:schemeClr val="bg1"/>
                </a:solidFill>
              </a:rPr>
              <a:t>пам'ятка «Яких гарантій позбавлений  неоформлений працівник?»</a:t>
            </a:r>
            <a:endParaRPr lang="uk-UA" sz="1400" dirty="0">
              <a:solidFill>
                <a:schemeClr val="bg1"/>
              </a:solidFill>
            </a:endParaRPr>
          </a:p>
          <a:p>
            <a:pPr lvl="1"/>
            <a:endParaRPr lang="ru-RU" sz="1400" dirty="0" smtClean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1" t="32177" r="58738" b="18799"/>
          <a:stretch/>
        </p:blipFill>
        <p:spPr>
          <a:xfrm>
            <a:off x="0" y="4797152"/>
            <a:ext cx="2307422" cy="2266618"/>
          </a:xfrm>
          <a:prstGeom prst="rect">
            <a:avLst/>
          </a:prstGeom>
        </p:spPr>
      </p:pic>
      <p:pic>
        <p:nvPicPr>
          <p:cNvPr id="15" name="Picture 2" descr="C:\Users\User\Desktop\upload-bf43e540-51d2-11e8-a187-b9f1a8b0556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8" t="30694" r="11227" b="34653"/>
          <a:stretch/>
        </p:blipFill>
        <p:spPr bwMode="auto">
          <a:xfrm>
            <a:off x="7747204" y="6413930"/>
            <a:ext cx="1396796" cy="43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84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40125736"/>
              </p:ext>
            </p:extLst>
          </p:nvPr>
        </p:nvGraphicFramePr>
        <p:xfrm>
          <a:off x="293188" y="1924594"/>
          <a:ext cx="8592457" cy="3880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915816" y="92333"/>
            <a:ext cx="6418731" cy="99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uk-UA" sz="2000" b="1" dirty="0" err="1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Інформаційна</a:t>
            </a:r>
            <a:r>
              <a:rPr lang="ru-RU" altLang="uk-UA" sz="2000" b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uk-UA" sz="2000" b="1" dirty="0" err="1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кампанія</a:t>
            </a:r>
            <a:r>
              <a:rPr lang="ru-RU" altLang="uk-UA" sz="2000" b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у сферах </a:t>
            </a:r>
            <a:r>
              <a:rPr lang="ru-RU" altLang="uk-UA" sz="2000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господарювання з найвищими факторами </a:t>
            </a:r>
            <a:r>
              <a:rPr lang="ru-RU" altLang="uk-UA" sz="2000" b="1" dirty="0" err="1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ризиків</a:t>
            </a:r>
            <a:r>
              <a:rPr lang="ru-RU" altLang="uk-UA" sz="2000" b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uk-UA" sz="2000" b="1" dirty="0" err="1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неформальної</a:t>
            </a:r>
            <a:r>
              <a:rPr lang="ru-RU" altLang="uk-UA" sz="2000" b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uk-UA" sz="2000" b="1" dirty="0" err="1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зайнятості</a:t>
            </a:r>
            <a:endParaRPr lang="ru-RU" altLang="uk-UA" sz="2000" b="1" dirty="0" smtClean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User\Desktop\upload-bf43e540-51d2-11e8-a187-b9f1a8b05563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8" t="30694" r="11227" b="34653"/>
          <a:stretch/>
        </p:blipFill>
        <p:spPr bwMode="auto">
          <a:xfrm>
            <a:off x="7747204" y="6413930"/>
            <a:ext cx="1396796" cy="43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494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3"/>
          <p:cNvSpPr>
            <a:spLocks noChangeArrowheads="1"/>
          </p:cNvSpPr>
          <p:nvPr/>
        </p:nvSpPr>
        <p:spPr bwMode="auto">
          <a:xfrm>
            <a:off x="1308100" y="744538"/>
            <a:ext cx="6388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Wingdings 2" panose="05020102010507070707" pitchFamily="18" charset="2"/>
              <a:buChar char="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ru-RU" sz="18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ru-RU" sz="18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ru-RU" sz="18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166115" y="6850"/>
            <a:ext cx="58594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Wingdings 2" panose="05020102010507070707" pitchFamily="18" charset="2"/>
              <a:buChar char="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schemeClr val="bg1"/>
                </a:solidFill>
                <a:latin typeface="+mj-lt"/>
              </a:rPr>
              <a:t>Контрольно-</a:t>
            </a:r>
            <a:r>
              <a:rPr lang="uk-UA" altLang="ru-RU" sz="1800" b="1" dirty="0" smtClean="0">
                <a:solidFill>
                  <a:schemeClr val="bg1"/>
                </a:solidFill>
                <a:latin typeface="+mj-lt"/>
              </a:rPr>
              <a:t>наглядова</a:t>
            </a:r>
            <a:r>
              <a:rPr lang="ru-RU" altLang="ru-RU" sz="1800" b="1" dirty="0" smtClean="0">
                <a:solidFill>
                  <a:schemeClr val="bg1"/>
                </a:solidFill>
                <a:latin typeface="+mj-lt"/>
              </a:rPr>
              <a:t> діяльність щодо належного оформлення трудових відносин та дотримання мінімальних гарантій в </a:t>
            </a:r>
            <a:r>
              <a:rPr lang="ru-RU" altLang="ru-RU" sz="1800" b="1" dirty="0" err="1" smtClean="0">
                <a:solidFill>
                  <a:schemeClr val="bg1"/>
                </a:solidFill>
                <a:latin typeface="+mj-lt"/>
              </a:rPr>
              <a:t>оплаті</a:t>
            </a:r>
            <a:r>
              <a:rPr lang="ru-RU" altLang="ru-RU" sz="18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altLang="ru-RU" sz="1800" b="1" dirty="0" err="1" smtClean="0">
                <a:solidFill>
                  <a:schemeClr val="bg1"/>
                </a:solidFill>
                <a:latin typeface="+mj-lt"/>
              </a:rPr>
              <a:t>праці</a:t>
            </a:r>
            <a:r>
              <a:rPr lang="ru-RU" altLang="ru-RU" sz="1800" b="1" dirty="0" smtClean="0">
                <a:solidFill>
                  <a:schemeClr val="bg1"/>
                </a:solidFill>
                <a:latin typeface="+mj-lt"/>
              </a:rPr>
              <a:t> у І </a:t>
            </a:r>
            <a:r>
              <a:rPr lang="ru-RU" altLang="ru-RU" sz="1800" b="1" dirty="0" err="1" smtClean="0">
                <a:solidFill>
                  <a:schemeClr val="bg1"/>
                </a:solidFill>
                <a:latin typeface="+mj-lt"/>
              </a:rPr>
              <a:t>півріччі</a:t>
            </a:r>
            <a:r>
              <a:rPr lang="ru-RU" altLang="ru-RU" sz="1800" b="1" dirty="0" smtClean="0">
                <a:solidFill>
                  <a:schemeClr val="bg1"/>
                </a:solidFill>
                <a:latin typeface="+mj-lt"/>
              </a:rPr>
              <a:t> 2019 року</a:t>
            </a:r>
            <a:endParaRPr lang="en-US" altLang="ru-RU" sz="1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620477" y="1772816"/>
            <a:ext cx="5582102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Wingdings 2" panose="05020102010507070707" pitchFamily="18" charset="2"/>
              <a:buChar char="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0"/>
              </a:spcBef>
              <a:buFont typeface="Wingdings 2" panose="05020102010507070707" pitchFamily="18" charset="2"/>
              <a:buNone/>
            </a:pPr>
            <a:r>
              <a:rPr lang="uk-UA" altLang="ru-RU" sz="1200" b="1" dirty="0" smtClean="0">
                <a:solidFill>
                  <a:srgbClr val="16478C"/>
                </a:solidFill>
                <a:latin typeface="+mj-lt"/>
              </a:rPr>
              <a:t>Виявлено порушення  у </a:t>
            </a:r>
            <a:r>
              <a:rPr lang="en-US" altLang="ru-RU" sz="1200" b="1" dirty="0" smtClean="0">
                <a:solidFill>
                  <a:srgbClr val="16478C"/>
                </a:solidFill>
                <a:latin typeface="+mj-lt"/>
              </a:rPr>
              <a:t>320</a:t>
            </a:r>
            <a:r>
              <a:rPr lang="uk-UA" altLang="ru-RU" sz="1200" b="1" dirty="0" smtClean="0">
                <a:solidFill>
                  <a:srgbClr val="16478C"/>
                </a:solidFill>
                <a:latin typeface="+mj-lt"/>
              </a:rPr>
              <a:t> роботодавців</a:t>
            </a:r>
            <a:r>
              <a:rPr lang="uk-UA" altLang="ru-RU" sz="1200" dirty="0" smtClean="0">
                <a:solidFill>
                  <a:srgbClr val="16478C"/>
                </a:solidFill>
                <a:latin typeface="+mj-lt"/>
              </a:rPr>
              <a:t> </a:t>
            </a:r>
            <a:endParaRPr lang="en-US" altLang="ru-RU" sz="1200" dirty="0">
              <a:solidFill>
                <a:srgbClr val="16478C"/>
              </a:solidFill>
              <a:latin typeface="+mj-lt"/>
            </a:endParaRPr>
          </a:p>
          <a:p>
            <a:pPr marL="355600" indent="-247650">
              <a:lnSpc>
                <a:spcPct val="100000"/>
              </a:lnSpc>
              <a:spcBef>
                <a:spcPts val="0"/>
              </a:spcBef>
            </a:pPr>
            <a:r>
              <a:rPr lang="uk-UA" altLang="ru-RU" sz="1200" dirty="0" smtClean="0">
                <a:latin typeface="+mj-lt"/>
              </a:rPr>
              <a:t>Неналежне оформлення трудових відносин – </a:t>
            </a:r>
            <a:r>
              <a:rPr lang="en-US" altLang="ru-RU" sz="1200" dirty="0" smtClean="0">
                <a:latin typeface="+mj-lt"/>
              </a:rPr>
              <a:t>76</a:t>
            </a:r>
            <a:endParaRPr lang="uk-UA" altLang="ru-RU" sz="1200" dirty="0" smtClean="0">
              <a:latin typeface="+mj-lt"/>
            </a:endParaRPr>
          </a:p>
          <a:p>
            <a:pPr marL="355600" indent="-247650">
              <a:lnSpc>
                <a:spcPct val="100000"/>
              </a:lnSpc>
              <a:spcBef>
                <a:spcPts val="0"/>
              </a:spcBef>
            </a:pPr>
            <a:r>
              <a:rPr lang="uk-UA" altLang="ru-RU" sz="1200" dirty="0" smtClean="0">
                <a:latin typeface="+mj-lt"/>
              </a:rPr>
              <a:t>Недотримання мінімальних гарантій в оплаті праці – </a:t>
            </a:r>
            <a:r>
              <a:rPr lang="en-US" altLang="ru-RU" sz="1200" dirty="0" smtClean="0">
                <a:latin typeface="+mj-lt"/>
              </a:rPr>
              <a:t>49</a:t>
            </a:r>
            <a:endParaRPr lang="ru-RU" altLang="ru-RU" sz="1200" dirty="0">
              <a:latin typeface="+mj-lt"/>
            </a:endParaRPr>
          </a:p>
          <a:p>
            <a:pPr eaLnBrk="1" hangingPunct="1">
              <a:lnSpc>
                <a:spcPct val="100000"/>
              </a:lnSpc>
              <a:spcBef>
                <a:spcPts val="0"/>
              </a:spcBef>
              <a:buFont typeface="Wingdings 2" panose="05020102010507070707" pitchFamily="18" charset="2"/>
              <a:buNone/>
            </a:pPr>
            <a:endParaRPr lang="uk-UA" altLang="ru-RU" sz="1200" dirty="0">
              <a:solidFill>
                <a:srgbClr val="333399"/>
              </a:solidFill>
              <a:latin typeface="+mj-lt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uk-UA" altLang="ru-RU" sz="12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Виконано приписів - 310</a:t>
            </a:r>
          </a:p>
          <a:p>
            <a:pPr marL="355600" indent="-260350">
              <a:lnSpc>
                <a:spcPct val="100000"/>
              </a:lnSpc>
              <a:spcBef>
                <a:spcPts val="0"/>
              </a:spcBef>
            </a:pPr>
            <a:r>
              <a:rPr lang="uk-UA" altLang="ru-RU" sz="1200" dirty="0" smtClean="0">
                <a:latin typeface="+mj-lt"/>
              </a:rPr>
              <a:t>Неналежне оформлення трудових відносин – 37</a:t>
            </a:r>
          </a:p>
          <a:p>
            <a:pPr marL="355600" indent="-260350">
              <a:lnSpc>
                <a:spcPct val="100000"/>
              </a:lnSpc>
              <a:spcBef>
                <a:spcPts val="0"/>
              </a:spcBef>
            </a:pPr>
            <a:r>
              <a:rPr lang="uk-UA" altLang="ru-RU" sz="1200" dirty="0" smtClean="0">
                <a:latin typeface="+mj-lt"/>
              </a:rPr>
              <a:t>Недотримання мінімальних гарантій в оплаті праці – 22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uk-UA" altLang="ru-RU" sz="1200" b="1" dirty="0" smtClean="0">
              <a:solidFill>
                <a:srgbClr val="16478C"/>
              </a:solidFill>
              <a:latin typeface="+mj-lt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uk-UA" altLang="ru-RU" sz="1200" b="1" dirty="0">
                <a:solidFill>
                  <a:srgbClr val="16478C"/>
                </a:solidFill>
                <a:latin typeface="+mj-lt"/>
              </a:rPr>
              <a:t>С</a:t>
            </a:r>
            <a:r>
              <a:rPr lang="uk-UA" altLang="ru-RU" sz="1200" b="1" dirty="0" smtClean="0">
                <a:solidFill>
                  <a:srgbClr val="16478C"/>
                </a:solidFill>
                <a:latin typeface="+mj-lt"/>
              </a:rPr>
              <a:t>кладено та передано до суду протоколів за ст.41 КУпАП – 67</a:t>
            </a:r>
          </a:p>
          <a:p>
            <a:pPr marL="355600" indent="-260350">
              <a:lnSpc>
                <a:spcPct val="100000"/>
              </a:lnSpc>
              <a:spcBef>
                <a:spcPts val="0"/>
              </a:spcBef>
            </a:pPr>
            <a:r>
              <a:rPr lang="uk-UA" altLang="ru-RU" sz="1200" dirty="0">
                <a:latin typeface="+mj-lt"/>
              </a:rPr>
              <a:t>Неналежне оформлення трудових </a:t>
            </a:r>
            <a:r>
              <a:rPr lang="uk-UA" altLang="ru-RU" sz="1200" dirty="0" smtClean="0">
                <a:latin typeface="+mj-lt"/>
              </a:rPr>
              <a:t>відносин – 20</a:t>
            </a:r>
          </a:p>
          <a:p>
            <a:pPr marL="355600" indent="-260350">
              <a:lnSpc>
                <a:spcPct val="100000"/>
              </a:lnSpc>
              <a:spcBef>
                <a:spcPts val="0"/>
              </a:spcBef>
            </a:pPr>
            <a:r>
              <a:rPr lang="uk-UA" altLang="ru-RU" sz="1200" dirty="0" smtClean="0">
                <a:latin typeface="+mj-lt"/>
              </a:rPr>
              <a:t>Недотримання мінімальних гарантій в оплаті праці – 13</a:t>
            </a:r>
          </a:p>
          <a:p>
            <a:pPr marL="355600" indent="-260350">
              <a:lnSpc>
                <a:spcPct val="100000"/>
              </a:lnSpc>
              <a:spcBef>
                <a:spcPts val="0"/>
              </a:spcBef>
            </a:pPr>
            <a:endParaRPr lang="uk-UA" altLang="ru-RU" sz="1200" b="1" dirty="0" smtClean="0">
              <a:solidFill>
                <a:srgbClr val="16478C"/>
              </a:solidFill>
              <a:latin typeface="+mj-lt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uk-UA" altLang="ru-RU" sz="1200" b="1" dirty="0">
                <a:solidFill>
                  <a:srgbClr val="16478C"/>
                </a:solidFill>
                <a:latin typeface="+mj-lt"/>
              </a:rPr>
              <a:t>Н</a:t>
            </a:r>
            <a:r>
              <a:rPr lang="uk-UA" altLang="ru-RU" sz="1200" b="1" dirty="0" smtClean="0">
                <a:solidFill>
                  <a:srgbClr val="16478C"/>
                </a:solidFill>
                <a:latin typeface="+mj-lt"/>
              </a:rPr>
              <a:t>акладено фінансових санкцій за ст.265 КЗпП України – 209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buFont typeface="Wingdings 2" panose="05020102010507070707" pitchFamily="18" charset="2"/>
              <a:buNone/>
            </a:pPr>
            <a:r>
              <a:rPr lang="uk-UA" altLang="ru-RU" sz="1200" dirty="0">
                <a:latin typeface="+mj-lt"/>
              </a:rPr>
              <a:t> </a:t>
            </a:r>
            <a:r>
              <a:rPr lang="uk-UA" altLang="ru-RU" sz="1200" dirty="0" smtClean="0">
                <a:latin typeface="+mj-lt"/>
              </a:rPr>
              <a:t>          на суму 16 млн. 830 тис. грн.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buFont typeface="Wingdings 2" panose="05020102010507070707" pitchFamily="18" charset="2"/>
              <a:buNone/>
            </a:pPr>
            <a:r>
              <a:rPr lang="uk-UA" altLang="ru-RU" sz="1200" b="1" dirty="0">
                <a:solidFill>
                  <a:srgbClr val="16478C"/>
                </a:solidFill>
                <a:latin typeface="+mj-lt"/>
              </a:rPr>
              <a:t>з</a:t>
            </a:r>
            <a:r>
              <a:rPr lang="uk-UA" altLang="ru-RU" sz="1200" b="1" dirty="0" smtClean="0">
                <a:solidFill>
                  <a:srgbClr val="16478C"/>
                </a:solidFill>
                <a:latin typeface="+mj-lt"/>
              </a:rPr>
              <a:t> них:</a:t>
            </a:r>
          </a:p>
          <a:p>
            <a:pPr marL="355600" indent="-276225">
              <a:lnSpc>
                <a:spcPct val="100000"/>
              </a:lnSpc>
              <a:spcBef>
                <a:spcPts val="0"/>
              </a:spcBef>
            </a:pPr>
            <a:r>
              <a:rPr lang="uk-UA" altLang="ru-RU" sz="1200" dirty="0">
                <a:latin typeface="+mj-lt"/>
              </a:rPr>
              <a:t>Неналежне оформлення трудових </a:t>
            </a:r>
            <a:r>
              <a:rPr lang="uk-UA" altLang="ru-RU" sz="1200" dirty="0" smtClean="0">
                <a:latin typeface="+mj-lt"/>
              </a:rPr>
              <a:t>відносин – </a:t>
            </a:r>
            <a:r>
              <a:rPr lang="uk-UA" altLang="ru-RU" sz="1200" dirty="0" smtClean="0">
                <a:latin typeface="+mj-lt"/>
              </a:rPr>
              <a:t>37 </a:t>
            </a:r>
          </a:p>
          <a:p>
            <a:pPr marL="79375">
              <a:lnSpc>
                <a:spcPct val="100000"/>
              </a:lnSpc>
              <a:spcBef>
                <a:spcPts val="0"/>
              </a:spcBef>
              <a:buNone/>
            </a:pPr>
            <a:r>
              <a:rPr lang="uk-UA" altLang="ru-RU" sz="1200" dirty="0" smtClean="0">
                <a:latin typeface="+mj-lt"/>
              </a:rPr>
              <a:t>на </a:t>
            </a:r>
            <a:r>
              <a:rPr lang="uk-UA" altLang="ru-RU" sz="1200" dirty="0" smtClean="0">
                <a:latin typeface="+mj-lt"/>
              </a:rPr>
              <a:t>суму 11 </a:t>
            </a:r>
            <a:r>
              <a:rPr lang="uk-UA" altLang="ru-RU" sz="1200" dirty="0" smtClean="0">
                <a:latin typeface="+mj-lt"/>
              </a:rPr>
              <a:t>млн. </a:t>
            </a:r>
            <a:r>
              <a:rPr lang="uk-UA" altLang="ru-RU" sz="1200" dirty="0" smtClean="0">
                <a:latin typeface="+mj-lt"/>
              </a:rPr>
              <a:t>812 тис. грн.</a:t>
            </a:r>
            <a:endParaRPr lang="uk-UA" altLang="ru-RU" sz="1200" dirty="0">
              <a:latin typeface="+mj-lt"/>
            </a:endParaRPr>
          </a:p>
          <a:p>
            <a:pPr marL="355600" indent="-276225">
              <a:lnSpc>
                <a:spcPct val="100000"/>
              </a:lnSpc>
              <a:spcBef>
                <a:spcPts val="0"/>
              </a:spcBef>
            </a:pPr>
            <a:r>
              <a:rPr lang="uk-UA" altLang="ru-RU" sz="1200" dirty="0">
                <a:latin typeface="+mj-lt"/>
              </a:rPr>
              <a:t>Н</a:t>
            </a:r>
            <a:r>
              <a:rPr lang="uk-UA" altLang="ru-RU" sz="1200" dirty="0" smtClean="0">
                <a:latin typeface="+mj-lt"/>
              </a:rPr>
              <a:t>едотримання </a:t>
            </a:r>
            <a:r>
              <a:rPr lang="uk-UA" altLang="ru-RU" sz="1200" dirty="0">
                <a:latin typeface="+mj-lt"/>
              </a:rPr>
              <a:t>мінімальних гарантій в оплаті праці – </a:t>
            </a:r>
            <a:r>
              <a:rPr lang="uk-UA" altLang="ru-RU" sz="1200" dirty="0" smtClean="0">
                <a:latin typeface="+mj-lt"/>
              </a:rPr>
              <a:t>28 </a:t>
            </a:r>
          </a:p>
          <a:p>
            <a:pPr marL="79375">
              <a:lnSpc>
                <a:spcPct val="100000"/>
              </a:lnSpc>
              <a:spcBef>
                <a:spcPts val="0"/>
              </a:spcBef>
              <a:buNone/>
            </a:pPr>
            <a:r>
              <a:rPr lang="uk-UA" altLang="ru-RU" sz="1200" dirty="0" smtClean="0">
                <a:latin typeface="+mj-lt"/>
              </a:rPr>
              <a:t>на </a:t>
            </a:r>
            <a:r>
              <a:rPr lang="uk-UA" altLang="ru-RU" sz="1200" dirty="0" smtClean="0">
                <a:latin typeface="+mj-lt"/>
              </a:rPr>
              <a:t>суму 3 млн. 925 тис</a:t>
            </a:r>
            <a:r>
              <a:rPr lang="uk-UA" altLang="ru-RU" sz="1200" dirty="0" smtClean="0">
                <a:latin typeface="+mj-lt"/>
              </a:rPr>
              <a:t>. грн</a:t>
            </a:r>
            <a:r>
              <a:rPr lang="uk-UA" altLang="ru-RU" sz="1200" dirty="0" smtClean="0">
                <a:latin typeface="+mj-lt"/>
              </a:rPr>
              <a:t>.</a:t>
            </a:r>
          </a:p>
          <a:p>
            <a:pPr marL="79375">
              <a:lnSpc>
                <a:spcPct val="100000"/>
              </a:lnSpc>
              <a:spcBef>
                <a:spcPts val="0"/>
              </a:spcBef>
              <a:buNone/>
            </a:pPr>
            <a:endParaRPr lang="uk-UA" altLang="ru-RU" sz="1200" dirty="0" smtClean="0">
              <a:latin typeface="+mj-lt"/>
            </a:endParaRPr>
          </a:p>
          <a:p>
            <a:pPr marL="79375">
              <a:lnSpc>
                <a:spcPct val="100000"/>
              </a:lnSpc>
              <a:spcBef>
                <a:spcPts val="0"/>
              </a:spcBef>
              <a:buNone/>
            </a:pPr>
            <a:r>
              <a:rPr lang="uk-UA" altLang="ru-RU" sz="1200" b="1" dirty="0">
                <a:solidFill>
                  <a:srgbClr val="16478C"/>
                </a:solidFill>
                <a:latin typeface="+mj-lt"/>
              </a:rPr>
              <a:t>С</a:t>
            </a:r>
            <a:r>
              <a:rPr lang="uk-UA" altLang="ru-RU" sz="1200" b="1" dirty="0" smtClean="0">
                <a:solidFill>
                  <a:srgbClr val="16478C"/>
                </a:solidFill>
                <a:latin typeface="+mj-lt"/>
              </a:rPr>
              <a:t>керовано матеріалів в правоохоронні органи за ознаками ст.172 КК України - 45 </a:t>
            </a: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2866627542"/>
              </p:ext>
            </p:extLst>
          </p:nvPr>
        </p:nvGraphicFramePr>
        <p:xfrm>
          <a:off x="279122" y="2933655"/>
          <a:ext cx="3341355" cy="301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кутник 3"/>
          <p:cNvSpPr/>
          <p:nvPr/>
        </p:nvSpPr>
        <p:spPr>
          <a:xfrm>
            <a:off x="-324544" y="177281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 sz="1600" b="1" i="0" u="none" strike="noStrike" kern="1200" baseline="0">
                <a:solidFill>
                  <a:srgbClr val="16478C"/>
                </a:solidFill>
                <a:latin typeface="+mj-lt"/>
                <a:ea typeface="+mn-ea"/>
                <a:cs typeface="+mn-cs"/>
              </a:defRPr>
            </a:pPr>
            <a:r>
              <a:rPr lang="ru-RU" b="1" dirty="0">
                <a:solidFill>
                  <a:srgbClr val="16478C"/>
                </a:solidFill>
              </a:rPr>
              <a:t>Проведено 491 </a:t>
            </a:r>
            <a:r>
              <a:rPr lang="uk-UA" b="1" dirty="0" smtClean="0">
                <a:solidFill>
                  <a:srgbClr val="16478C"/>
                </a:solidFill>
              </a:rPr>
              <a:t>захід контролю </a:t>
            </a:r>
          </a:p>
          <a:p>
            <a:pPr algn="ctr">
              <a:defRPr sz="1600" b="1" i="0" u="none" strike="noStrike" kern="1200" baseline="0">
                <a:solidFill>
                  <a:srgbClr val="16478C"/>
                </a:solidFill>
                <a:latin typeface="+mj-lt"/>
                <a:ea typeface="+mn-ea"/>
                <a:cs typeface="+mn-cs"/>
              </a:defRPr>
            </a:pPr>
            <a:r>
              <a:rPr lang="ru-RU" b="1" dirty="0" smtClean="0">
                <a:solidFill>
                  <a:srgbClr val="16478C"/>
                </a:solidFill>
              </a:rPr>
              <a:t>в 446 </a:t>
            </a:r>
            <a:r>
              <a:rPr lang="uk-UA" b="1" dirty="0" smtClean="0">
                <a:solidFill>
                  <a:srgbClr val="16478C"/>
                </a:solidFill>
              </a:rPr>
              <a:t>суб’єктів господарювання </a:t>
            </a:r>
            <a:endParaRPr lang="uk-UA" b="1" dirty="0">
              <a:solidFill>
                <a:srgbClr val="16478C"/>
              </a:solidFill>
            </a:endParaRPr>
          </a:p>
        </p:txBody>
      </p:sp>
      <p:pic>
        <p:nvPicPr>
          <p:cNvPr id="8" name="Picture 2" descr="C:\Users\User\Desktop\upload-bf43e540-51d2-11e8-a187-b9f1a8b0556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8" t="30694" r="11227" b="34653"/>
          <a:stretch/>
        </p:blipFill>
        <p:spPr bwMode="auto">
          <a:xfrm>
            <a:off x="7747204" y="6413930"/>
            <a:ext cx="1396796" cy="43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229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2230122"/>
            <a:ext cx="1712765" cy="7656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51720" y="2151300"/>
            <a:ext cx="3624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i="1" dirty="0" smtClean="0">
                <a:solidFill>
                  <a:prstClr val="black"/>
                </a:solidFill>
              </a:rPr>
              <a:t>96 працівників допущено до роботи  без належного оформлення у 38 роботодавців</a:t>
            </a:r>
            <a:endParaRPr lang="uk-UA" sz="1600" i="1" dirty="0">
              <a:solidFill>
                <a:prstClr val="black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349602"/>
            <a:ext cx="1712765" cy="7656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95767" y="3434121"/>
            <a:ext cx="3624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i="1" dirty="0" smtClean="0">
                <a:solidFill>
                  <a:prstClr val="black"/>
                </a:solidFill>
              </a:rPr>
              <a:t>94 працівників допущено до роботи без повідомлення ДФС у 27 роботодавців</a:t>
            </a:r>
            <a:endParaRPr lang="uk-UA" sz="1600" i="1" dirty="0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627784" y="332656"/>
            <a:ext cx="7007998" cy="48950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>
              <a:defRPr/>
            </a:pPr>
            <a:r>
              <a:rPr lang="uk-UA" sz="2400" b="1" dirty="0" smtClean="0">
                <a:solidFill>
                  <a:prstClr val="white"/>
                </a:solidFill>
                <a:latin typeface="Calibri Light"/>
                <a:cs typeface="Times New Roman" panose="02020603050405020304" pitchFamily="18" charset="0"/>
              </a:rPr>
              <a:t>Боротьба з </a:t>
            </a:r>
            <a:r>
              <a:rPr lang="uk-UA" sz="2400" b="1" dirty="0" err="1" smtClean="0">
                <a:solidFill>
                  <a:prstClr val="white"/>
                </a:solidFill>
                <a:latin typeface="Calibri Light"/>
                <a:cs typeface="Times New Roman" panose="02020603050405020304" pitchFamily="18" charset="0"/>
              </a:rPr>
              <a:t>незадекларованою</a:t>
            </a:r>
            <a:r>
              <a:rPr lang="uk-UA" sz="2400" b="1" dirty="0" smtClean="0">
                <a:solidFill>
                  <a:prstClr val="white"/>
                </a:solidFill>
                <a:latin typeface="Calibri Light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uk-UA" sz="2400" b="1" dirty="0">
                <a:solidFill>
                  <a:prstClr val="white"/>
                </a:solidFill>
                <a:latin typeface="Calibri Light"/>
                <a:cs typeface="Times New Roman" panose="02020603050405020304" pitchFamily="18" charset="0"/>
              </a:rPr>
              <a:t>п</a:t>
            </a:r>
            <a:r>
              <a:rPr lang="uk-UA" sz="2400" b="1" dirty="0" smtClean="0">
                <a:solidFill>
                  <a:prstClr val="white"/>
                </a:solidFill>
                <a:latin typeface="Calibri Light"/>
                <a:cs typeface="Times New Roman" panose="02020603050405020304" pitchFamily="18" charset="0"/>
              </a:rPr>
              <a:t>рацею у І півріччі 2019 року</a:t>
            </a:r>
            <a:endParaRPr lang="uk-UA" sz="2400" b="1" dirty="0">
              <a:solidFill>
                <a:prstClr val="white"/>
              </a:solidFill>
              <a:latin typeface="Calibri Light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698517" y="1898253"/>
            <a:ext cx="3203848" cy="378565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uk-UA" sz="1600" dirty="0"/>
              <a:t>Усунено порушення з питань належного оформлення трудових відносин </a:t>
            </a:r>
            <a:r>
              <a:rPr lang="uk-UA" sz="1600" dirty="0" smtClean="0"/>
              <a:t>щодо </a:t>
            </a:r>
            <a:r>
              <a:rPr lang="uk-UA" sz="1600" b="1" dirty="0" smtClean="0"/>
              <a:t>15,7 тис</a:t>
            </a:r>
            <a:r>
              <a:rPr lang="uk-UA" sz="1600" dirty="0" smtClean="0"/>
              <a:t>. осіб з них:</a:t>
            </a:r>
          </a:p>
          <a:p>
            <a:pPr marL="285750" indent="-285750">
              <a:buFontTx/>
              <a:buChar char="-"/>
            </a:pPr>
            <a:r>
              <a:rPr lang="uk-UA" sz="1600" dirty="0" smtClean="0"/>
              <a:t>за результатами інспекційних </a:t>
            </a:r>
          </a:p>
          <a:p>
            <a:r>
              <a:rPr lang="uk-UA" sz="1600" dirty="0"/>
              <a:t> </a:t>
            </a:r>
            <a:r>
              <a:rPr lang="uk-UA" sz="1600" dirty="0" smtClean="0"/>
              <a:t>     відвідувань - </a:t>
            </a:r>
            <a:r>
              <a:rPr lang="uk-UA" sz="1600" b="1" dirty="0" smtClean="0"/>
              <a:t>180</a:t>
            </a:r>
            <a:r>
              <a:rPr lang="uk-UA" sz="1600" dirty="0" smtClean="0"/>
              <a:t> осіб;</a:t>
            </a:r>
          </a:p>
          <a:p>
            <a:pPr marL="285750" indent="-285750">
              <a:buFontTx/>
              <a:buChar char="-"/>
            </a:pPr>
            <a:r>
              <a:rPr lang="ru-RU" sz="1600" dirty="0" smtClean="0"/>
              <a:t>за результатами </a:t>
            </a:r>
            <a:r>
              <a:rPr lang="uk-UA" sz="1600" dirty="0" err="1" smtClean="0"/>
              <a:t>інформаційно-</a:t>
            </a:r>
            <a:r>
              <a:rPr lang="uk-UA" sz="1600" dirty="0" smtClean="0"/>
              <a:t> роз`яснювальної роботи – </a:t>
            </a:r>
            <a:r>
              <a:rPr lang="uk-UA" sz="1600" b="1" dirty="0" smtClean="0"/>
              <a:t>4638</a:t>
            </a:r>
            <a:r>
              <a:rPr lang="uk-UA" sz="1600" dirty="0" smtClean="0"/>
              <a:t> осіб;</a:t>
            </a:r>
          </a:p>
          <a:p>
            <a:pPr marL="285750" indent="-285750">
              <a:buFontTx/>
              <a:buChar char="-"/>
            </a:pPr>
            <a:r>
              <a:rPr lang="uk-UA" sz="1600" dirty="0" smtClean="0"/>
              <a:t>за результатами відвідувань роботодавців з метою інформування його та працівників про найбільш ефективні способи  дотримання законодавства про працю – </a:t>
            </a:r>
            <a:r>
              <a:rPr lang="uk-UA" sz="1600" b="1" dirty="0" smtClean="0"/>
              <a:t> 10960 </a:t>
            </a:r>
            <a:r>
              <a:rPr lang="uk-UA" sz="1600" dirty="0" smtClean="0"/>
              <a:t>осіб.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4630333"/>
            <a:ext cx="1712765" cy="76568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123728" y="4640488"/>
            <a:ext cx="3624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i="1" dirty="0">
                <a:solidFill>
                  <a:prstClr val="black"/>
                </a:solidFill>
              </a:rPr>
              <a:t>щ</a:t>
            </a:r>
            <a:r>
              <a:rPr lang="uk-UA" sz="1600" i="1" dirty="0" smtClean="0">
                <a:solidFill>
                  <a:prstClr val="black"/>
                </a:solidFill>
              </a:rPr>
              <a:t>одо 44 працівників допущено підміну трудових відносин цивільно-правовими у 11 роботодавців</a:t>
            </a:r>
            <a:endParaRPr lang="uk-UA" sz="1600" i="1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7848" y="1251922"/>
            <a:ext cx="8615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prstClr val="black"/>
                </a:solidFill>
              </a:rPr>
              <a:t>Виявлено у </a:t>
            </a:r>
            <a:r>
              <a:rPr lang="uk-UA" b="1" dirty="0" smtClean="0">
                <a:solidFill>
                  <a:prstClr val="black"/>
                </a:solidFill>
              </a:rPr>
              <a:t>76</a:t>
            </a:r>
            <a:r>
              <a:rPr lang="uk-UA" dirty="0" smtClean="0">
                <a:solidFill>
                  <a:prstClr val="black"/>
                </a:solidFill>
              </a:rPr>
              <a:t> роботодавців порушення щодо оформлення трудових відносин </a:t>
            </a:r>
          </a:p>
          <a:p>
            <a:r>
              <a:rPr lang="uk-UA" dirty="0" smtClean="0">
                <a:solidFill>
                  <a:prstClr val="black"/>
                </a:solidFill>
              </a:rPr>
              <a:t>відносно </a:t>
            </a:r>
            <a:r>
              <a:rPr lang="uk-UA" b="1" dirty="0" smtClean="0">
                <a:solidFill>
                  <a:prstClr val="black"/>
                </a:solidFill>
              </a:rPr>
              <a:t>234</a:t>
            </a:r>
            <a:r>
              <a:rPr lang="uk-UA" dirty="0" smtClean="0">
                <a:solidFill>
                  <a:prstClr val="black"/>
                </a:solidFill>
              </a:rPr>
              <a:t> працівників, з них:</a:t>
            </a:r>
            <a:endParaRPr lang="uk-UA" dirty="0">
              <a:solidFill>
                <a:prstClr val="black"/>
              </a:solidFill>
            </a:endParaRPr>
          </a:p>
        </p:txBody>
      </p:sp>
      <p:pic>
        <p:nvPicPr>
          <p:cNvPr id="11" name="Picture 2" descr="C:\Users\User\Desktop\upload-bf43e540-51d2-11e8-a187-b9f1a8b0556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8" t="30694" r="11227" b="34653"/>
          <a:stretch/>
        </p:blipFill>
        <p:spPr bwMode="auto">
          <a:xfrm>
            <a:off x="7747204" y="6413930"/>
            <a:ext cx="1396796" cy="43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830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2631" y="293637"/>
            <a:ext cx="6024421" cy="5889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>
              <a:defRPr/>
            </a:pPr>
            <a:r>
              <a:rPr lang="uk-UA" sz="2000" b="1" dirty="0" smtClean="0">
                <a:solidFill>
                  <a:prstClr val="white"/>
                </a:solidFill>
                <a:latin typeface="Calibri Light"/>
                <a:cs typeface="Times New Roman" panose="02020603050405020304" pitchFamily="18" charset="0"/>
              </a:rPr>
              <a:t>Контроль за дотриманням роботодавцями мінімальних гарантій в оплаті праці </a:t>
            </a:r>
          </a:p>
          <a:p>
            <a:pPr algn="ctr">
              <a:defRPr/>
            </a:pPr>
            <a:r>
              <a:rPr lang="uk-UA" sz="2000" b="1" dirty="0" smtClean="0">
                <a:solidFill>
                  <a:prstClr val="white"/>
                </a:solidFill>
                <a:latin typeface="Calibri Light"/>
                <a:cs typeface="Times New Roman" panose="02020603050405020304" pitchFamily="18" charset="0"/>
              </a:rPr>
              <a:t>у </a:t>
            </a:r>
            <a:r>
              <a:rPr lang="uk-UA" sz="2000" b="1" dirty="0">
                <a:solidFill>
                  <a:prstClr val="white"/>
                </a:solidFill>
                <a:latin typeface="Calibri Light"/>
                <a:cs typeface="Times New Roman" panose="02020603050405020304" pitchFamily="18" charset="0"/>
              </a:rPr>
              <a:t>І півріччі 2019 року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7650" y="1447800"/>
            <a:ext cx="8620579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prstClr val="black"/>
                </a:solidFill>
              </a:rPr>
              <a:t>49</a:t>
            </a:r>
            <a:r>
              <a:rPr lang="uk-UA" dirty="0" smtClean="0">
                <a:solidFill>
                  <a:prstClr val="black"/>
                </a:solidFill>
              </a:rPr>
              <a:t> роботодавців порушили вимоги законодавства в частині дотримання мінімальних державних гарантій в оплаті праці </a:t>
            </a:r>
            <a:r>
              <a:rPr lang="uk-UA" dirty="0">
                <a:solidFill>
                  <a:prstClr val="black"/>
                </a:solidFill>
              </a:rPr>
              <a:t>щодо </a:t>
            </a:r>
            <a:r>
              <a:rPr lang="uk-UA" b="1" dirty="0">
                <a:solidFill>
                  <a:prstClr val="black"/>
                </a:solidFill>
              </a:rPr>
              <a:t>112</a:t>
            </a:r>
            <a:r>
              <a:rPr lang="uk-UA" dirty="0">
                <a:solidFill>
                  <a:prstClr val="black"/>
                </a:solidFill>
              </a:rPr>
              <a:t> </a:t>
            </a:r>
            <a:r>
              <a:rPr lang="uk-UA" dirty="0" smtClean="0">
                <a:solidFill>
                  <a:prstClr val="black"/>
                </a:solidFill>
              </a:rPr>
              <a:t>працівників. </a:t>
            </a:r>
          </a:p>
          <a:p>
            <a:endParaRPr lang="uk-UA" dirty="0" smtClean="0">
              <a:solidFill>
                <a:srgbClr val="FF0000"/>
              </a:solidFill>
            </a:endParaRPr>
          </a:p>
          <a:p>
            <a:r>
              <a:rPr lang="uk-UA" dirty="0" smtClean="0">
                <a:solidFill>
                  <a:prstClr val="black"/>
                </a:solidFill>
              </a:rPr>
              <a:t>Виявлені порушення в розрізі суб'єктів господарської діяльності:</a:t>
            </a:r>
            <a:endParaRPr lang="uk-UA" dirty="0">
              <a:solidFill>
                <a:prstClr val="black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44805" y="3536926"/>
            <a:ext cx="1418883" cy="563302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1748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prstClr val="white"/>
                </a:solidFill>
              </a:rPr>
              <a:t>20</a:t>
            </a:r>
            <a:endParaRPr lang="uk-UA" dirty="0">
              <a:solidFill>
                <a:prstClr val="white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344805" y="4238879"/>
            <a:ext cx="1093378" cy="563302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1748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prstClr val="white"/>
                </a:solidFill>
              </a:rPr>
              <a:t>9</a:t>
            </a:r>
            <a:endParaRPr lang="uk-UA" dirty="0">
              <a:solidFill>
                <a:prstClr val="white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344805" y="2829391"/>
            <a:ext cx="1922939" cy="563302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1748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prstClr val="white"/>
                </a:solidFill>
              </a:rPr>
              <a:t>23</a:t>
            </a:r>
            <a:endParaRPr lang="uk-UA" dirty="0">
              <a:solidFill>
                <a:prstClr val="white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344805" y="4968730"/>
            <a:ext cx="685005" cy="563302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1748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prstClr val="white"/>
                </a:solidFill>
              </a:rPr>
              <a:t>1</a:t>
            </a:r>
            <a:endParaRPr lang="uk-UA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84168" y="2866692"/>
            <a:ext cx="2718048" cy="2308324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uk-UA" dirty="0">
                <a:solidFill>
                  <a:prstClr val="black"/>
                </a:solidFill>
              </a:rPr>
              <a:t>За результатами контрольно – наглядових заходів суб'єктами господарювання донараховано мінімальних гарантій в оплаті парці на суму </a:t>
            </a:r>
            <a:r>
              <a:rPr lang="uk-UA" b="1" dirty="0" smtClean="0">
                <a:solidFill>
                  <a:prstClr val="black"/>
                </a:solidFill>
              </a:rPr>
              <a:t>188,8 </a:t>
            </a:r>
            <a:r>
              <a:rPr lang="uk-UA" dirty="0" err="1">
                <a:solidFill>
                  <a:prstClr val="black"/>
                </a:solidFill>
              </a:rPr>
              <a:t>тис.грн</a:t>
            </a:r>
            <a:endParaRPr lang="uk-UA" dirty="0">
              <a:solidFill>
                <a:prstClr val="black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29810" y="4968730"/>
            <a:ext cx="4550302" cy="5633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solidFill>
                  <a:prstClr val="white"/>
                </a:solidFill>
              </a:rPr>
              <a:t>недотримання розміру мінімальної заробітної плати </a:t>
            </a:r>
            <a:endParaRPr lang="uk-UA" sz="1600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38183" y="4238879"/>
            <a:ext cx="4109427" cy="5633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prstClr val="white"/>
                </a:solidFill>
              </a:rPr>
              <a:t>н</a:t>
            </a:r>
            <a:r>
              <a:rPr lang="uk-UA" sz="1600" dirty="0" smtClean="0">
                <a:solidFill>
                  <a:prstClr val="white"/>
                </a:solidFill>
              </a:rPr>
              <a:t>едотримання мінімальних </a:t>
            </a:r>
          </a:p>
          <a:p>
            <a:pPr algn="ctr"/>
            <a:r>
              <a:rPr lang="uk-UA" sz="1600" dirty="0" smtClean="0">
                <a:solidFill>
                  <a:prstClr val="white"/>
                </a:solidFill>
              </a:rPr>
              <a:t>гарантій в оплаті праці</a:t>
            </a:r>
            <a:endParaRPr lang="uk-UA" sz="16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63688" y="3531047"/>
            <a:ext cx="3783922" cy="5691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err="1">
                <a:solidFill>
                  <a:prstClr val="white"/>
                </a:solidFill>
              </a:rPr>
              <a:t>н</a:t>
            </a:r>
            <a:r>
              <a:rPr lang="uk-UA" sz="1600" dirty="0" err="1" smtClean="0">
                <a:solidFill>
                  <a:prstClr val="white"/>
                </a:solidFill>
              </a:rPr>
              <a:t>епроведення</a:t>
            </a:r>
            <a:r>
              <a:rPr lang="uk-UA" sz="1600" dirty="0" smtClean="0">
                <a:solidFill>
                  <a:prstClr val="white"/>
                </a:solidFill>
              </a:rPr>
              <a:t> індексації грошових доходів</a:t>
            </a:r>
            <a:endParaRPr lang="uk-UA" sz="1600" dirty="0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67745" y="2829391"/>
            <a:ext cx="3279866" cy="5633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prstClr val="white"/>
                </a:solidFill>
              </a:rPr>
              <a:t>н</a:t>
            </a:r>
            <a:r>
              <a:rPr lang="uk-UA" sz="1600" dirty="0" smtClean="0">
                <a:solidFill>
                  <a:prstClr val="white"/>
                </a:solidFill>
              </a:rPr>
              <a:t>едотримання міжпосадових, міжкваліфікаційних співвідношень</a:t>
            </a:r>
            <a:endParaRPr lang="uk-UA" sz="1600" dirty="0">
              <a:solidFill>
                <a:prstClr val="white"/>
              </a:solidFill>
            </a:endParaRPr>
          </a:p>
        </p:txBody>
      </p:sp>
      <p:pic>
        <p:nvPicPr>
          <p:cNvPr id="18" name="Picture 2" descr="C:\Users\User\Desktop\upload-bf43e540-51d2-11e8-a187-b9f1a8b0556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8" t="30694" r="11227" b="34653"/>
          <a:stretch/>
        </p:blipFill>
        <p:spPr bwMode="auto">
          <a:xfrm>
            <a:off x="7747204" y="6413930"/>
            <a:ext cx="1396796" cy="43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81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559</Words>
  <Application>Microsoft Office PowerPoint</Application>
  <PresentationFormat>Экран (4:3)</PresentationFormat>
  <Paragraphs>97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Тема Office</vt:lpstr>
      <vt:lpstr>1_Тема Office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41</cp:revision>
  <cp:lastPrinted>2019-07-04T15:08:00Z</cp:lastPrinted>
  <dcterms:created xsi:type="dcterms:W3CDTF">2019-07-02T08:38:27Z</dcterms:created>
  <dcterms:modified xsi:type="dcterms:W3CDTF">2019-07-05T11:07:56Z</dcterms:modified>
</cp:coreProperties>
</file>