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7" r:id="rId3"/>
    <p:sldId id="284" r:id="rId4"/>
    <p:sldId id="273" r:id="rId5"/>
    <p:sldId id="285" r:id="rId6"/>
    <p:sldId id="275" r:id="rId7"/>
    <p:sldId id="279" r:id="rId8"/>
    <p:sldId id="287" r:id="rId9"/>
    <p:sldId id="286" r:id="rId10"/>
    <p:sldId id="278" r:id="rId11"/>
    <p:sldId id="283" r:id="rId12"/>
    <p:sldId id="274" r:id="rId13"/>
    <p:sldId id="282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4660"/>
  </p:normalViewPr>
  <p:slideViewPr>
    <p:cSldViewPr>
      <p:cViewPr varScale="1">
        <p:scale>
          <a:sx n="65" d="100"/>
          <a:sy n="65" d="100"/>
        </p:scale>
        <p:origin x="134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96652" y="3356992"/>
            <a:ext cx="8206680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 ДЛЯ СТУДЕНТІВ: </a:t>
            </a:r>
          </a:p>
          <a:p>
            <a:r>
              <a:rPr lang="uk-UA" sz="3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НОВІ ЗАСАДИ І МОЖЛИВОСТІ</a:t>
            </a:r>
          </a:p>
          <a:p>
            <a:endParaRPr lang="uk-UA" sz="30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(розпорядження голови Львівської облдержадміністрації </a:t>
            </a:r>
          </a:p>
          <a:p>
            <a:r>
              <a:rPr lang="uk-UA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 22.07.2020 № 540/0/5-20)</a:t>
            </a:r>
          </a:p>
          <a:p>
            <a:endParaRPr lang="uk-UA" sz="30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4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 descr="Ð ÐµÐ·ÑÐ»ÑÑÐ°Ñ Ð¿Ð¾ÑÑÐºÑ Ð·Ð¾Ð±ÑÐ°Ð¶ÐµÐ½Ñ Ð·Ð° Ð·Ð°Ð¿Ð¸ÑÐ¾Ð¼ &quot;Ð»Ð¾Ð³Ð¾ Ð»ÑÐ²ÑÐ²ÑÐ¸Ð½Ð¸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00808"/>
            <a:ext cx="1264613" cy="12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osvita.loda.gov.ua/images/visual/Logo-os-lv-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08243"/>
            <a:ext cx="1440160" cy="137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кутник 6"/>
          <p:cNvSpPr/>
          <p:nvPr/>
        </p:nvSpPr>
        <p:spPr>
          <a:xfrm>
            <a:off x="539552" y="3037403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222587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403648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40057" y="1147118"/>
            <a:ext cx="6560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ВІДБІР </a:t>
            </a:r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ПЕРЕМОЖЦІВ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5355" y="3100664"/>
            <a:ext cx="747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 ОТРИМУЮТЬ ТІ КАНДИДАТИ, ЯКІ ОТРИМАЛИ НАЙВИЩІ БАЛИ</a:t>
            </a:r>
          </a:p>
        </p:txBody>
      </p:sp>
      <p:sp>
        <p:nvSpPr>
          <p:cNvPr id="21" name="AutoShape 2" descr="ᐈ Внимание фото, рисунки восклицательный знак | скачать н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4" descr="ᐈ Внимание фото, рисунки восклицательный знак | скачать на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Восклицательный знак PNG картинки скачать бесплатн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104082" y="3085384"/>
            <a:ext cx="235975" cy="62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2775" y="1628799"/>
            <a:ext cx="8444911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етап </a:t>
            </a: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оцінка поданих заявок (до 50 балів)</a:t>
            </a:r>
          </a:p>
          <a:p>
            <a:endParaRPr lang="uk-UA" sz="25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ІІ етап </a:t>
            </a: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5-хвилинні очні </a:t>
            </a:r>
            <a:r>
              <a:rPr lang="uk-UA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(онлайн) </a:t>
            </a:r>
            <a:r>
              <a:rPr lang="uk-UA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презентації (до 50 балів)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кутник 6"/>
          <p:cNvSpPr/>
          <p:nvPr/>
        </p:nvSpPr>
        <p:spPr>
          <a:xfrm>
            <a:off x="323528" y="76254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pic>
        <p:nvPicPr>
          <p:cNvPr id="18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34464"/>
            <a:ext cx="1475656" cy="46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кутник 6"/>
          <p:cNvSpPr/>
          <p:nvPr/>
        </p:nvSpPr>
        <p:spPr>
          <a:xfrm>
            <a:off x="497525" y="2852936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8729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1187624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908720"/>
            <a:ext cx="7032897" cy="720080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 ПРОВЕДЕННЯ КОНКУРСНОГО </a:t>
            </a:r>
            <a:r>
              <a:rPr lang="uk-UA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ВІДБОРУ НА КОНКУРСИ ДЛЯ СТУДЕНТІВ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6016" y="177281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вересня – 20 жовтня 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4008" y="3284984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жовтня – 01 листопада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88024" y="4653136"/>
            <a:ext cx="1549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листопада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6016" y="5877272"/>
            <a:ext cx="1394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листопада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1760" y="1772816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ЗАЯВОК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74315" y="3329052"/>
            <a:ext cx="2440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КОНКУРСНИЙ ВІДБІР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75656" y="458112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ОПРИЛЮДНЕННЯ РЕЗУЛЬТАТІВ КОНКУРСУ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03648" y="5877272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УРОЧИСТЕ НАГОРОДЖЕННЯ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кутник 6"/>
          <p:cNvSpPr/>
          <p:nvPr/>
        </p:nvSpPr>
        <p:spPr>
          <a:xfrm>
            <a:off x="323528" y="76470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pic>
        <p:nvPicPr>
          <p:cNvPr id="27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Прямая соединительная линия 28"/>
          <p:cNvCxnSpPr/>
          <p:nvPr/>
        </p:nvCxnSpPr>
        <p:spPr>
          <a:xfrm flipH="1">
            <a:off x="4494962" y="1700808"/>
            <a:ext cx="5030" cy="451501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4427984" y="1869258"/>
            <a:ext cx="151855" cy="15388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431753" y="3377316"/>
            <a:ext cx="151855" cy="15388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419035" y="4688849"/>
            <a:ext cx="151855" cy="15388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421310" y="5954215"/>
            <a:ext cx="151855" cy="153889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09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1368152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2240" y="1340768"/>
            <a:ext cx="8229600" cy="720080"/>
          </a:xfrm>
        </p:spPr>
        <p:txBody>
          <a:bodyPr>
            <a:normAutofit fontScale="90000"/>
          </a:bodyPr>
          <a:lstStyle/>
          <a:p>
            <a:pPr lvl="1"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 ІНФОРМУЄМО, ЩО ДЕПАРТАМЕНТ ОСВІТИ І НАУКИ НЕ ВНОСИТЬ ЗМІНИ ЩОДО ТАКИХ СТУДЕНТСЬКИХ ПРЕМІЙ: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836" y="3984100"/>
            <a:ext cx="8245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ЛАУРЕАТІВ ЦИХ ПРЕМІЙ ЗАЛИШАЄТЬСЯ ВИКЛЮЧНОЮ КОМПЕТЕНЦІЄЮ НАВЧАЛЬНОГО ЗАКЛАДУ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03648" y="1844824"/>
            <a:ext cx="5760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Імені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Миколи </a:t>
            </a:r>
            <a:r>
              <a:rPr lang="uk-UA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Колесси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Імені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Олени Степанівни – 1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премію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Імені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Дмитра Вітовського – 1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премію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Імені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Євгена Лазаренка – 1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премію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Імені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Героя України Бориса </a:t>
            </a:r>
            <a:r>
              <a:rPr lang="uk-UA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Возницького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Імені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Івана Федоровича – 2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премії</a:t>
            </a:r>
            <a:endParaRPr lang="uk-UA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 descr="Восклицательный знак PNG картинки скачать бесплатн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5585" y="980728"/>
            <a:ext cx="235975" cy="62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Восклицательный знак PNG картинки скачать бесплатн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388424" y="952557"/>
            <a:ext cx="235975" cy="62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кутник 6"/>
          <p:cNvSpPr/>
          <p:nvPr/>
        </p:nvSpPr>
        <p:spPr>
          <a:xfrm>
            <a:off x="323528" y="76470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pic>
        <p:nvPicPr>
          <p:cNvPr id="14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739" y="260648"/>
            <a:ext cx="1619672" cy="4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кутник 6"/>
          <p:cNvSpPr/>
          <p:nvPr/>
        </p:nvSpPr>
        <p:spPr>
          <a:xfrm>
            <a:off x="623654" y="3789040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</p:spTree>
    <p:extLst>
      <p:ext uri="{BB962C8B-B14F-4D97-AF65-F5344CB8AC3E}">
        <p14:creationId xmlns:p14="http://schemas.microsoft.com/office/powerpoint/2010/main" val="259071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1368152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2079104"/>
          </a:xfrm>
        </p:spPr>
        <p:txBody>
          <a:bodyPr>
            <a:normAutofit fontScale="90000"/>
          </a:bodyPr>
          <a:lstStyle/>
          <a:p>
            <a:r>
              <a:rPr lang="ru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ЗАПРОШУЄМО ЗГОЛОШУВАТИСЬ ДО УЧАСТІ В КОНКУРСАХ</a:t>
            </a:r>
            <a:r>
              <a:rPr lang="uk-UA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uk-UA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 ДЕТАЛІ НА НАШИХ ОФІЦІЙНИХ СТОРІНКАХ</a:t>
            </a:r>
            <a:endParaRPr lang="ru-RU" sz="22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323528" y="76470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pic>
        <p:nvPicPr>
          <p:cNvPr id="9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8684906" cy="223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91680" y="3717032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72200" y="3789040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95936" y="3717032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8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ысль идеи пузыря иллюстрация штока. иллюстрации насчитывающей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9"/>
          <a:stretch/>
        </p:blipFill>
        <p:spPr bwMode="auto">
          <a:xfrm>
            <a:off x="2618922" y="3539877"/>
            <a:ext cx="3762139" cy="326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136815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кутник 6"/>
          <p:cNvSpPr/>
          <p:nvPr/>
        </p:nvSpPr>
        <p:spPr>
          <a:xfrm>
            <a:off x="323528" y="82335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МІСІЯ:</a:t>
            </a:r>
          </a:p>
        </p:txBody>
      </p:sp>
      <p:pic>
        <p:nvPicPr>
          <p:cNvPr id="1034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883" y="244563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73173" y="1619706"/>
            <a:ext cx="75277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Стимулювання наукової діяльності студентської молоді (креативних </a:t>
            </a:r>
            <a:r>
              <a:rPr lang="uk-UA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проєктів</a:t>
            </a:r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, досліджень, </a:t>
            </a:r>
            <a:r>
              <a:rPr lang="uk-UA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стартапів</a:t>
            </a:r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, статей) </a:t>
            </a:r>
          </a:p>
          <a:p>
            <a:pPr algn="just"/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Можливість їх подальшої реалізації </a:t>
            </a:r>
          </a:p>
          <a:p>
            <a:pPr algn="just"/>
            <a:endParaRPr lang="uk-UA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lvl="0" algn="just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Сприяння розвитку вітчизняної науки серед студентського середовища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lvl="0" algn="just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Популяризація інноваційного потенціалу Львівщини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22" y="1619706"/>
            <a:ext cx="565524" cy="56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22" y="2337630"/>
            <a:ext cx="565524" cy="56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49" y="2999707"/>
            <a:ext cx="565524" cy="56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22" y="3717032"/>
            <a:ext cx="565524" cy="56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5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73" y="3212976"/>
            <a:ext cx="683568" cy="68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36" y="158087"/>
            <a:ext cx="125963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52" y="1740237"/>
            <a:ext cx="683568" cy="68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1152" y="1810423"/>
            <a:ext cx="7056784" cy="2392414"/>
          </a:xfrm>
        </p:spPr>
        <p:txBody>
          <a:bodyPr>
            <a:noAutofit/>
          </a:bodyPr>
          <a:lstStyle/>
          <a:p>
            <a:pPr algn="l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 відкритого конкурсного відбору заявок</a:t>
            </a:r>
            <a:b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неупереджена та фахова комісія з проведення відбору (включаючи представників студентства)</a:t>
            </a:r>
            <a:b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 кількості потенційних учасників</a:t>
            </a:r>
            <a:r>
              <a:rPr lang="uk-UA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323528" y="963450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180783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ЗАСАДИ КОНКУРСНОГО ВІДБОРУ:</a:t>
            </a:r>
          </a:p>
        </p:txBody>
      </p:sp>
      <p:pic>
        <p:nvPicPr>
          <p:cNvPr id="1034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331" y="402651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52" y="2423805"/>
            <a:ext cx="683568" cy="68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5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0352" y="4941168"/>
            <a:ext cx="32180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Премія для студентів закладів вищої освіти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0796" y="4941168"/>
            <a:ext cx="4414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Премія імені В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uk-UA" sz="2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ячеслава</a:t>
            </a:r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Чорновола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1827191"/>
            <a:ext cx="3998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галузі </a:t>
            </a:r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природничих і технічних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48443" y="3135203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студенти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 фахової </a:t>
            </a:r>
            <a:r>
              <a:rPr lang="uk-UA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передвищої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вищої освіти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utoShape 6" descr="ᐈ Картинка стрелочка фотографии, картинки стрелка | скачать н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8" descr="ᐈ Картинка стрелочка фотографии, картинки стрелка | скачать на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0" descr="ᐈ Картинка стрелочка фотографии, картинки стрелка | скачать на ...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5" y="58471"/>
            <a:ext cx="1331640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910" y="370195"/>
            <a:ext cx="1439093" cy="45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кутник 6"/>
          <p:cNvSpPr/>
          <p:nvPr/>
        </p:nvSpPr>
        <p:spPr>
          <a:xfrm>
            <a:off x="323528" y="892901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sp>
        <p:nvSpPr>
          <p:cNvPr id="24" name="TextBox 23"/>
          <p:cNvSpPr txBox="1"/>
          <p:nvPr/>
        </p:nvSpPr>
        <p:spPr>
          <a:xfrm>
            <a:off x="395536" y="1091613"/>
            <a:ext cx="8748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КОНКУРСНИЙ ВІДБІР ПРОВОДИТЬСЯ НА ЗДОБУТЯ ТАКИХ ПРЕМІЙ: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536" y="3140968"/>
            <a:ext cx="3998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uk-UA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студенти </a:t>
            </a:r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 вищої 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63830" y="1809092"/>
            <a:ext cx="3624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галузі гуманітарних і суспільних наук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H="1">
            <a:off x="4430712" y="1809092"/>
            <a:ext cx="1" cy="414018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9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06783" y="2703512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34107" y="4440344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96501" y="2703511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86318" y="4345188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6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259632" cy="100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кутник 6"/>
          <p:cNvSpPr/>
          <p:nvPr/>
        </p:nvSpPr>
        <p:spPr>
          <a:xfrm>
            <a:off x="323528" y="76470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980728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ВИМОГИ ДО УЧАСНИКІВ: </a:t>
            </a:r>
          </a:p>
        </p:txBody>
      </p:sp>
      <p:pic>
        <p:nvPicPr>
          <p:cNvPr id="1034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Высшее образование в Чехии, обучение в Праге | STUDENT-CZ ..."/>
          <p:cNvPicPr>
            <a:picLocks noChangeAspect="1" noChangeArrowheads="1"/>
          </p:cNvPicPr>
          <p:nvPr/>
        </p:nvPicPr>
        <p:blipFill>
          <a:blip r:embed="rId4" cstate="print"/>
          <a:srcRect l="32681" r="17707"/>
          <a:stretch>
            <a:fillRect/>
          </a:stretch>
        </p:blipFill>
        <p:spPr bwMode="auto">
          <a:xfrm>
            <a:off x="0" y="1762159"/>
            <a:ext cx="4351214" cy="414584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75548" y="1917313"/>
            <a:ext cx="4177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Студенти закладів фахової </a:t>
            </a:r>
            <a:r>
              <a:rPr lang="uk-UA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передвищої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 вищої освіти області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12060" y="4096457"/>
            <a:ext cx="4140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Навчаються на денній формі у державних, комунальних чи приватних закладах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6790" y="3068959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Мають </a:t>
            </a:r>
            <a:r>
              <a:rPr lang="uk-UA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проєкти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дослідження, </a:t>
            </a:r>
            <a:r>
              <a:rPr lang="uk-UA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стартапи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статі і </a:t>
            </a:r>
            <a:r>
              <a:rPr lang="uk-UA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т.ін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63731" y="5294019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Віком до 35 років включно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6158" y="6035711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Громадяни України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258" y="1915715"/>
            <a:ext cx="637532" cy="63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258" y="2996952"/>
            <a:ext cx="637532" cy="63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200" y="4082206"/>
            <a:ext cx="637532" cy="63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199" y="5159919"/>
            <a:ext cx="637532" cy="63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626" y="5901611"/>
            <a:ext cx="637532" cy="63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5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96102" y="4958278"/>
            <a:ext cx="3267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Премія для студентів закладів вищої освіти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1552" y="4976451"/>
            <a:ext cx="3940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Премія імені В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uk-UA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ячеслава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Чорновола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405665" y="1628800"/>
            <a:ext cx="0" cy="464897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36098" y="955782"/>
            <a:ext cx="5583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ЗАЯВОК: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4737" y="1628800"/>
            <a:ext cx="30300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вченими радами закладів вищої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студентськими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організаціями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шляхом </a:t>
            </a:r>
            <a:r>
              <a:rPr lang="uk-UA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самовисування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93403" y="1628800"/>
            <a:ext cx="38884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вченими радами закладів вищої освіти та педагогічними радами закладів фахової </a:t>
            </a:r>
            <a:r>
              <a:rPr lang="uk-UA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передвищої</a:t>
            </a: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студентськими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організаціями;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громадськими освітніми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організаціями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шляхом </a:t>
            </a:r>
            <a:r>
              <a:rPr lang="uk-UA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самовисування</a:t>
            </a:r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26074" y="4155013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95" y="0"/>
            <a:ext cx="1362103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кутник 6"/>
          <p:cNvSpPr/>
          <p:nvPr/>
        </p:nvSpPr>
        <p:spPr>
          <a:xfrm>
            <a:off x="305246" y="81522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pic>
        <p:nvPicPr>
          <p:cNvPr id="16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812" y="296034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cropped-cropped-krasnaya-strelka.png | Автошкола АНО ДПО БРУКК г. Уф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14221" y="4155013"/>
            <a:ext cx="411545" cy="41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26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1440160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6560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 КОНКУРСНОЇ КОМІСІЇ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4888" y="1772816"/>
            <a:ext cx="7633915" cy="25853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630238" algn="just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менше 9 та не більше 15 осіб</a:t>
            </a:r>
          </a:p>
          <a:p>
            <a:pPr marL="630238" algn="just"/>
            <a:endParaRPr lang="uk-UA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0238" algn="just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Формується з голови, секретаря та членів</a:t>
            </a:r>
          </a:p>
          <a:p>
            <a:pPr marL="630238" algn="just"/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0238" algn="just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½ складу – представники студентських організацій та студентського самоврядування, ½ - науковці та дослідники</a:t>
            </a:r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0238" algn="just"/>
            <a:endParaRPr lang="uk-UA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0238" algn="just"/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Затверджується розпорядженням голови облдержадміністрації</a:t>
            </a:r>
          </a:p>
          <a:p>
            <a:pPr marL="630238" algn="just"/>
            <a:endParaRPr lang="uk-UA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91" y="1656132"/>
            <a:ext cx="421508" cy="42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46" y="2276872"/>
            <a:ext cx="421508" cy="42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076" y="2854723"/>
            <a:ext cx="421508" cy="42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Символ Галочка: как легко найти и проставить [Простая инструкция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986" y="3645024"/>
            <a:ext cx="421508" cy="42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кутник 6"/>
          <p:cNvSpPr/>
          <p:nvPr/>
        </p:nvSpPr>
        <p:spPr>
          <a:xfrm>
            <a:off x="323528" y="76470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pic>
        <p:nvPicPr>
          <p:cNvPr id="18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1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1440160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8770" y="815214"/>
            <a:ext cx="907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КОНКУРСНА КОМІСІЯ ПРЕМІЇ ДЛЯ СТУДЕНТІВ ЗАКЛАДІВ ВИЩОЇ ОСВІТИ</a:t>
            </a:r>
          </a:p>
        </p:txBody>
      </p:sp>
      <p:sp>
        <p:nvSpPr>
          <p:cNvPr id="16" name="Прямокутник 6"/>
          <p:cNvSpPr/>
          <p:nvPr/>
        </p:nvSpPr>
        <p:spPr>
          <a:xfrm>
            <a:off x="323528" y="76470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pic>
        <p:nvPicPr>
          <p:cNvPr id="18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11212"/>
            <a:ext cx="1548731" cy="49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041193"/>
              </p:ext>
            </p:extLst>
          </p:nvPr>
        </p:nvGraphicFramePr>
        <p:xfrm>
          <a:off x="107504" y="1164301"/>
          <a:ext cx="9010680" cy="571059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877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3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5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ПОДОЛЬЧАК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Назар Юрійович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завідувач кафедри адміністративного та фінансового менеджменту Національного університету «Львівська політехніка», доктор економічних наук, професор, голова Конкурсної </a:t>
                      </a: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комісії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ВЕРЕС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Зеновій Євгенович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освітнього напряму </a:t>
                      </a:r>
                      <a:r>
                        <a:rPr lang="uk-UA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Lviv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IT </a:t>
                      </a:r>
                      <a:r>
                        <a:rPr lang="uk-UA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Cluster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асистент кафедри комп’ютеризованих систем автоматики Національного університету «Львівська політехніка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ДИНЬКА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 Кузьмович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Навчально-наукового інституту екологічної економіки і менеджменту, кандидат економічних наук, доцент Національного лісотехнічного університету 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України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КАМІНСЬКИЙ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Данило Володимирович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кандидат фармацевтичних наук, доцент Львівського національного медичного університету імені Данила 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Галицького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КОРНЄЄВА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Аліна В`ячеславівна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голова Ради курсантського та студентського самоврядування Львівського державного університету безпеки 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життєдіяльності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МЕЛЬНИК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Ольга Григорівна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завідувач кафедри зовнішньоекономічної і митної діяльності, доктор економічних наук, професор Національного університету «Львівська політехніка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87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ПУШАК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Ярослав Ярославович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75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завідувач кафедри економіки та економічної безпеки, доктор економічних наук, професор Львівського державного університету внутрішніх 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САЛИГА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Юрій Тарасович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доктор біологічних наук, старший науковий співробітник, директор Інституту біології тварин НААН 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91895" algn="ctr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СНІЦАРУК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91895" algn="ctr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Леонід Адамович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кандидат технічних наук, доцент Національного університету «Львівська політехніка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5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СПЕРЕСЕНКО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Микола Володимирович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фахівець Профкому студентів, студент-магістр Львівського національного університету імені Івана Франка (за згодою)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5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ШИЙКА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Ольга Ярославівна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доцент кафедри органічної хімії хімічного факультету Львівського національного університету імені Івана Франка (за згодою)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5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ЮНИК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Ростислав Юрійович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олова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студентського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самоврядування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Львівської національної музичної академії імені Миколи Лисенка (за згодою)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636" marR="2563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43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s://scontent.flwo1-1.fna.fbcdn.net/v/t1.0-9/52126726_624237671346561_8855145313539719168_n.jpg?_nc_cat=102&amp;_nc_sid=174925&amp;_nc_ohc=s2D6aW9aqSkAX_PI0Fz&amp;_nc_ht=scontent.flwo1-1.fna&amp;oh=f5a7bab4afabcf066f442aa89a927a4c&amp;oe=5F3D2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1440160" cy="94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908720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КОНКУРСНА КОМІСІЯ ПРЕМІЇ ІМЕНІ В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ЯЧЕСЛАВА ЧОРНОВОЛА</a:t>
            </a:r>
          </a:p>
        </p:txBody>
      </p:sp>
      <p:sp>
        <p:nvSpPr>
          <p:cNvPr id="16" name="Прямокутник 6"/>
          <p:cNvSpPr/>
          <p:nvPr/>
        </p:nvSpPr>
        <p:spPr>
          <a:xfrm>
            <a:off x="323528" y="764704"/>
            <a:ext cx="8245475" cy="34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350" dirty="0"/>
          </a:p>
        </p:txBody>
      </p:sp>
      <p:pic>
        <p:nvPicPr>
          <p:cNvPr id="18" name="Picture 10" descr="https://osvita.loda.gov.ua/images/visual/Full-Logo-os-l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619672" cy="51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225307"/>
              </p:ext>
            </p:extLst>
          </p:nvPr>
        </p:nvGraphicFramePr>
        <p:xfrm>
          <a:off x="179512" y="1308830"/>
          <a:ext cx="8712968" cy="547620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6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20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МАМЧУР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Звенислава</a:t>
                      </a: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Ігорівна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кандидат біологічних наук, доцент, завідувач кафедри екології Львівського національного університету імені Івана Франка, голова Конкурсної комісії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ГАВРИЛЕНКО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Анна Робертівна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заступник директора з виховної роботи Львівського коледжу транспортної інфраструктури Дніпропетровського національного університету залізничного транспорту імені академіка В. </a:t>
                      </a:r>
                      <a:r>
                        <a:rPr lang="uk-UA" sz="12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Лазаряна</a:t>
                      </a: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ДЕРЖКО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Ігор Зеновійович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завідувач кафедри філософії та економіки, доктор філософських наук, професор, голова первинної профспілкової організації співробітників Львівського національного медичного університету імені Данила Галицького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ДЯК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Віталій Миколайович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курсант 3-го курсу факультету № 1 Інституту з підготовки фахівців для підрозділів Національної поліції Львівського державного університету внутрішніх справ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КМЕТЬ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Василь Федорович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Наукової бібліотеки Львівського національного університету імені Івана Франка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КОВАЛЬОВ 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Владислав Русланович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голова студентської організації «Основа» Львівського національного аграрного університету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2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КУЗЬ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Ольга Назарівна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доцент кафедри екологічної безпеки та природоохоронної діяльності Національного університету «Львівська політехніка»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ПАРФЕНЮК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Андрій Юрійович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студент 5-го курсу медичного факультету №1, заступник голови студентського самоврядування Львівського національного медичного університету імені Данила Галицького (за згодою)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ПИЛИПЧУК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Святослав Михайлович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декан філологічного факультету Львівського національного університету імені Івана Франка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3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ТАРАСЮК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Ірина Володимирівна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кандидат педагогічних наук, голова циклової комісії готельного обслуговування Львівського державного коледжу харчової і переробної промисловості Національного університету харчових технологій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91895" algn="ctr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ЄЩЕНКО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91895" algn="ctr"/>
                        </a:tabLst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Тетяна Анатоліївна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9895" algn="l"/>
                          <a:tab pos="941705" algn="l"/>
                          <a:tab pos="3016250" algn="l"/>
                        </a:tabLs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кандидат філологічних наук, доктор філософії, завідувач кафедри українознавства Львівського національного медичного університету імені Данила Галицького (за згодою)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300" marR="25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6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837</Words>
  <Application>Microsoft Office PowerPoint</Application>
  <PresentationFormat>Екран (4:3)</PresentationFormat>
  <Paragraphs>142</Paragraphs>
  <Slides>13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Презентація PowerPoint</vt:lpstr>
      <vt:lpstr>Презентація PowerPoint</vt:lpstr>
      <vt:lpstr>наявність відкритого конкурсного відбору заявок  неупереджена та фахова комісія з проведення відбору (включаючи представників студентства)  збільшення кількості потенційних учасників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ТЕРМІНИ ПРОВЕДЕННЯ КОНКУРСНОГО ВІДБОРУ НА КОНКУРСИ ДЛЯ СТУДЕНТІВ </vt:lpstr>
      <vt:lpstr>ДОДАТКОВО ІНФОРМУЄМО, ЩО ДЕПАРТАМЕНТ ОСВІТИ І НАУКИ НЕ ВНОСИТЬ ЗМІНИ ЩОДО ТАКИХ СТУДЕНТСЬКИХ ПРЕМІЙ:   </vt:lpstr>
      <vt:lpstr>ЗАПРОШУЄМО ЗГОЛОШУВАТИСЬ ДО УЧАСТІ В КОНКУРСАХ!   ВСІ ДЕТАЛІ НА НАШИХ ОФІЦІЙНИХ СТОРІНКАХ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user84</cp:lastModifiedBy>
  <cp:revision>101</cp:revision>
  <cp:lastPrinted>2021-07-16T10:17:40Z</cp:lastPrinted>
  <dcterms:created xsi:type="dcterms:W3CDTF">2019-11-04T14:49:31Z</dcterms:created>
  <dcterms:modified xsi:type="dcterms:W3CDTF">2021-07-16T10:17:46Z</dcterms:modified>
</cp:coreProperties>
</file>