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8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7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0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2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1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19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66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405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9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40A93-03B9-47BE-93A1-84F5D613AB54}" type="datetimeFigureOut">
              <a:rPr lang="ru-RU" smtClean="0"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50071-49C9-4698-ACBA-62F8213611E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5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1054968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 ДЛЯ НАУКОВЦІВ: </a:t>
            </a:r>
          </a:p>
          <a:p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НОВІ ЗАСАДИ ТА МОЖЛИВОСТІ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Ð ÐµÐ·ÑÐ»ÑÑÐ°Ñ Ð¿Ð¾ÑÑÐºÑ Ð·Ð¾Ð±ÑÐ°Ð¶ÐµÐ½Ñ Ð·Ð° Ð·Ð°Ð¿Ð¸ÑÐ¾Ð¼ &quot;Ð»Ð¾Ð³Ð¾ Ð»ÑÐ²ÑÐ²ÑÐ¸Ð½Ð¸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00808"/>
            <a:ext cx="1264613" cy="1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osvita.loda.gov.ua/images/visual/Logo-os-lv-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08243"/>
            <a:ext cx="1440160" cy="137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377254" y="321297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19433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6840760" cy="1036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 подаються 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 або через засоби поштового, електронного зв’язку на адресу департаменту освіти і науки облдержадміністрації </a:t>
            </a: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288413"/>
          </a:xfrm>
        </p:spPr>
        <p:txBody>
          <a:bodyPr>
            <a:noAutofit/>
          </a:bodyPr>
          <a:lstStyle/>
          <a:p>
            <a:pPr lvl="0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ДОКУМЕНТІВ: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576130" y="2996952"/>
            <a:ext cx="6660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вул. Просвіти, 4а, м. Львів, 79000,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donloda</a:t>
            </a:r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ukr</a:t>
            </a:r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endParaRPr lang="uk-UA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9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1368152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207910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ЗАПРОШУЄМО ЗГОЛОШУВАТИСЬ ДО УЧАСТІ В КОНКУРСІ</a:t>
            </a:r>
            <a: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uk-UA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 ДЕТАЛІ НА НАШИХ ОФІЦІЙНИХ СТОРІНКАХ</a:t>
            </a:r>
            <a:endParaRPr lang="ru-RU" sz="22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9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8684906" cy="223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80" y="3717032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72200" y="3789040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95936" y="3717032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5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81" y="578024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МІСІЯ: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6708155" cy="3556992"/>
          </a:xfrm>
        </p:spPr>
        <p:txBody>
          <a:bodyPr>
            <a:normAutofit/>
          </a:bodyPr>
          <a:lstStyle/>
          <a:p>
            <a:pPr algn="just"/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Стимулювання наукової діяльності</a:t>
            </a:r>
          </a:p>
          <a:p>
            <a:pPr marL="0" indent="0" algn="just">
              <a:buNone/>
            </a:pP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Сприяння розвитку вітчизняної науки</a:t>
            </a:r>
          </a:p>
          <a:p>
            <a:pPr marL="0" lvl="0" indent="0" algn="just">
              <a:buNone/>
            </a:pP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Популяризація наукового потенціалу Львівщини</a:t>
            </a:r>
          </a:p>
          <a:p>
            <a:endParaRPr lang="ru-RU" dirty="0"/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72245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75157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2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143000"/>
          </a:xfrm>
        </p:spPr>
        <p:txBody>
          <a:bodyPr>
            <a:noAutofit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ЗАСАДИ КОНКУРСНОГО ВІДБОРУ: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916832"/>
            <a:ext cx="8229600" cy="4525963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 конкурсний відбір заявок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неупереджена та фахова комісія з проведення відбору</a:t>
            </a:r>
          </a:p>
          <a:p>
            <a:endParaRPr lang="uk-UA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 кількості потенційних учасників</a:t>
            </a:r>
            <a:endParaRPr lang="ru-RU" sz="2000" dirty="0"/>
          </a:p>
        </p:txBody>
      </p:sp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8494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03091"/>
            <a:ext cx="8229600" cy="729847"/>
          </a:xfrm>
        </p:spPr>
        <p:txBody>
          <a:bodyPr>
            <a:normAutofit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ВИМОГИ ДО УЧАСНИКІВ: 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38321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 та науково-педагогічні пра­ців­ники, докторанти, аспіранти (ад’юнкти), стажисти-дослідники та інженерно-технічні працівники наукових установ та вищих навчальних закладів </a:t>
            </a: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Львівщини</a:t>
            </a:r>
          </a:p>
          <a:p>
            <a:pPr marL="0" indent="0">
              <a:buNone/>
            </a:pP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 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 </a:t>
            </a: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endParaRPr lang="uk-UA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 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опубліковані наукові праці в авторитетних наукових виданнях з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імпакт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-фактором (1 або 2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квартилів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uk-UA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 високий 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цитованості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 базах даних ORCID,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Scholar</a:t>
            </a: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" y="0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8308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729846"/>
          </a:xfrm>
        </p:spPr>
        <p:txBody>
          <a:bodyPr>
            <a:normAutofit fontScale="90000"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КАНДИДАТУРИ НА  ЗДОБУТТЯ ПРЕМІЙ ПРОПОНУЮТЬ: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2088232"/>
          </a:xfrm>
        </p:spPr>
        <p:txBody>
          <a:bodyPr>
            <a:normAutofit/>
          </a:bodyPr>
          <a:lstStyle/>
          <a:p>
            <a:pPr lvl="0"/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вчені (науково-технічні) ради наукових установ та закладів вищої освіти Львівщини за місцем основної роботи (навчання) цих </a:t>
            </a: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особи, шляхом </a:t>
            </a:r>
            <a:r>
              <a:rPr lang="uk-UA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самовисування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рекомендаціями Експертної ради з Стратегії розвитку освіти Львівщини при департаменті освіти і науки </a:t>
            </a:r>
            <a:r>
              <a:rPr lang="uk-UA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облдержадміністрації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5905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03091"/>
            <a:ext cx="8229600" cy="609685"/>
          </a:xfrm>
        </p:spPr>
        <p:txBody>
          <a:bodyPr>
            <a:normAutofit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 КОНКУРСНОЇ КОМІСІЇ</a:t>
            </a:r>
            <a:endParaRPr lang="ru-RU" sz="3000" dirty="0"/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59012"/>
              </p:ext>
            </p:extLst>
          </p:nvPr>
        </p:nvGraphicFramePr>
        <p:xfrm>
          <a:off x="539552" y="1412776"/>
          <a:ext cx="8215495" cy="456381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86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9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ЛЕСИК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</a:t>
                      </a:r>
                      <a:r>
                        <a:rPr lang="uk-UA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Богданович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 кафедри фармацевтичної, органічної і біоорганічної хімії Львівського національного медичного університету ім. Данила Галицького, професор, голова конкурсної комісії  </a:t>
                      </a:r>
                      <a:endParaRPr lang="uk-UA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8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БАЛАГУТРАК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Микола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Петрович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історичних наук, старший науковий співробітник Інституту народознавства НАН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України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ВАСИЛЬЦІВ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Тарас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Григорович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економічних наук, професор, завідувач відділу проблем соціально-гуманітарного розвитку регіонів України ДУ «Інститут регіональних досліджень ім. М.І. Долішнього НАН України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ВОЛОШИНОВСЬКИЙ Анатолій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Степанович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фізико-математичних наук, професор, завідувач кафедри експериментальної фізики Львівського національного університету ім. Івана Франка  </a:t>
                      </a:r>
                      <a:endParaRPr lang="uk-UA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0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ДМИТРАХ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Ігор </a:t>
                      </a:r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Миколайович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член-кореспондент НАН України, доктор технічних наук, професор, завідувач відділу міцності матеріалів і конструкцій у </a:t>
                      </a:r>
                      <a:r>
                        <a:rPr lang="uk-UA" sz="140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воденьвмісних</a:t>
                      </a:r>
                      <a:r>
                        <a:rPr lang="uk-UA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середовищах Фізико-математичного інституту        ім. Г.В. Карпенка НАН України 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63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03091"/>
            <a:ext cx="8229600" cy="572602"/>
          </a:xfrm>
        </p:spPr>
        <p:txBody>
          <a:bodyPr>
            <a:normAutofit/>
          </a:bodyPr>
          <a:lstStyle/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 КОНКУРСНОЇ КОМІСІЇ</a:t>
            </a:r>
            <a:endParaRPr lang="ru-RU" sz="3000" dirty="0"/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01025"/>
              </p:ext>
            </p:extLst>
          </p:nvPr>
        </p:nvGraphicFramePr>
        <p:xfrm>
          <a:off x="354918" y="1556792"/>
          <a:ext cx="8614741" cy="48706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73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4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ЗАВАЛІЙ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Ігор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Юліанович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хімічних наук, професор, завідувач відділу водневих технологій і матеріалів альтернативної енергетики Фізико-математичного інституту ім. Г.В. Карпенка НАН України  </a:t>
                      </a:r>
                      <a:endParaRPr lang="uk-UA" sz="13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8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ЗАРІЧНИЙ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Михайлович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фізико-математичних наук,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професор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8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КІНДРАЦЬКИЙ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Богдан</a:t>
                      </a:r>
                      <a:r>
                        <a:rPr lang="ru-RU" sz="13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Ілліч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 кафедри експлуатації  та ремонту автомобільної техніки Національного університету «Львівська політехніка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300" b="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СОДОМОРА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Андрійович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філологічних наук, доктор філософських наук, доцент кафедри латинської та іноземних мов Львівського національного медичного університету ім. Данила Галицького  </a:t>
                      </a:r>
                      <a:endParaRPr lang="uk-UA" sz="13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СТАСИК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Володимирович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дослідник, доктор біологічних наук, професор, завідувач відділу теорії м’якої речовини Інституту фізички конденсованих систем Національної академії наук України  </a:t>
                      </a:r>
                      <a:endParaRPr lang="uk-UA" sz="13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ТРОХИМЧУК </a:t>
                      </a: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Андрій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Дмитрович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науковий співробітник, доктор фізичко-математичних наук, професор, завідувач відділу теорії м`якої речовини Інституту фізики конденсованих систем Національної академії наук України  </a:t>
                      </a:r>
                      <a:endParaRPr lang="uk-UA" sz="13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ru-RU" sz="1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ЩЕДРИК </a:t>
                      </a:r>
                      <a:endParaRPr lang="ru-RU" sz="13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Володимир Пантелеймонович</a:t>
                      </a:r>
                      <a:endParaRPr lang="ru-RU" sz="13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фізико-математичних наук, провідний науковий співробітник відділу № 14 алгебри Інституту прикладних проблем механіки і математики ім. Я.С. </a:t>
                      </a:r>
                      <a:r>
                        <a:rPr lang="uk-UA" sz="13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Підстригача</a:t>
                      </a:r>
                      <a:r>
                        <a:rPr lang="uk-UA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НАН </a:t>
                      </a:r>
                      <a:r>
                        <a:rPr lang="uk-UA" sz="13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України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766" marR="1976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5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36927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04484"/>
            <a:ext cx="8229600" cy="1143000"/>
          </a:xfrm>
        </p:spPr>
        <p:txBody>
          <a:bodyPr>
            <a:normAutofit/>
          </a:bodyPr>
          <a:lstStyle/>
          <a:p>
            <a:r>
              <a:rPr lang="uk-UA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 ПРОВЕДЕННЯ КОНКУРСНОГО ВІДБОРУ </a:t>
            </a:r>
            <a:r>
              <a:rPr lang="uk-UA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НАУКОВЦІВ</a:t>
            </a:r>
            <a:endParaRPr lang="ru-RU" sz="3000" dirty="0"/>
          </a:p>
        </p:txBody>
      </p:sp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355976" y="2147484"/>
            <a:ext cx="0" cy="416183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67744" y="214748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4315" y="3329052"/>
            <a:ext cx="2440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КОНКУРСНИЙ ВІДБІР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5656" y="458112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ОПРИЛЮДНЕННЯ РЕЗУЛЬТАТІВ КОНКУРСУ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5877272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УРОЧИСТЕ НАГОРОДЖЕННЯ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9123" y="2147484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вересня – 10 жовтня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9153" y="3298275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жовтня – 01 листопада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23326" y="4673461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– 09 листопада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4868" y="5846495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листопада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283968" y="2224427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3405995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283968" y="4765793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280048" y="5954215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витяг з протоколу засідання вченої (науково-технічної) ради наукової установи або вищого навчального закладу з результатами таємного голосування, підпи­саний керівником (у випадку висунення науковою установою чи закладом вищої освіти</a:t>
            </a:r>
            <a:r>
              <a:rPr lang="uk-UA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0" indent="0" algn="just">
              <a:buNone/>
            </a:pP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біографічні відомості про претендента на здобуття </a:t>
            </a:r>
            <a:r>
              <a:rPr lang="uk-UA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</a:p>
          <a:p>
            <a:pPr marL="0" lvl="0" indent="0" algn="just">
              <a:buNone/>
            </a:pP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посилань на профілі претендента у базах даних ORCID, </a:t>
            </a:r>
            <a:r>
              <a:rPr lang="uk-UA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Scholar</a:t>
            </a:r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підписом </a:t>
            </a:r>
            <a:r>
              <a:rPr lang="uk-UA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претендента</a:t>
            </a:r>
          </a:p>
          <a:p>
            <a:pPr marL="0" lvl="0" indent="0" algn="just">
              <a:buNone/>
            </a:pP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копія паспорта претендента на присудження премії та копію реєстраційного но­ме­ра облікової картки платника податку </a:t>
            </a:r>
            <a:endParaRPr lang="uk-UA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uk-UA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uk-UA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згода </a:t>
            </a:r>
            <a:r>
              <a:rPr lang="uk-UA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претендента на обробку персональних </a:t>
            </a:r>
            <a:r>
              <a:rPr lang="uk-UA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55" y="107637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6"/>
          <p:cNvSpPr/>
          <p:nvPr/>
        </p:nvSpPr>
        <p:spPr>
          <a:xfrm>
            <a:off x="539552" y="76816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347"/>
            <a:ext cx="8229600" cy="729847"/>
          </a:xfrm>
        </p:spPr>
        <p:txBody>
          <a:bodyPr>
            <a:noAutofit/>
          </a:bodyPr>
          <a:lstStyle/>
          <a:p>
            <a:pPr lvl="0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УЧАСТІ У КОНКУРСНОМУ ВІДБОРІ ПОДАЮТЬСЯ </a:t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 ДОКУМЕНТИ: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02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578</Words>
  <Application>Microsoft Office PowerPoint</Application>
  <PresentationFormat>Екран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Тема Office</vt:lpstr>
      <vt:lpstr>Презентація PowerPoint</vt:lpstr>
      <vt:lpstr>МІСІЯ:</vt:lpstr>
      <vt:lpstr>ОСНОВНІ ЗАСАДИ КОНКУРСНОГО ВІДБОРУ:</vt:lpstr>
      <vt:lpstr>ВИМОГИ ДО УЧАСНИКІВ: </vt:lpstr>
      <vt:lpstr>КАНДИДАТУРИ НА  ЗДОБУТТЯ ПРЕМІЙ ПРОПОНУЮТЬ:</vt:lpstr>
      <vt:lpstr>СКЛАД КОНКУРСНОЇ КОМІСІЇ</vt:lpstr>
      <vt:lpstr>СКЛАД КОНКУРСНОЇ КОМІСІЇ</vt:lpstr>
      <vt:lpstr>ТЕРМІНИ ПРОВЕДЕННЯ КОНКУРСНОГО ВІДБОРУ ДЛЯ НАУКОВЦІВ</vt:lpstr>
      <vt:lpstr>ДЛЯ УЧАСТІ У КОНКУРСНОМУ ВІДБОРІ ПОДАЮТЬСЯ  ТАКІ ДОКУМЕНТИ: </vt:lpstr>
      <vt:lpstr>ПОДАЧА ДОКУМЕНТІВ: </vt:lpstr>
      <vt:lpstr>ЗАПРОШУЄМО ЗГОЛОШУВАТИСЬ ДО УЧАСТІ В КОНКУРСІ!   ВСІ ДЕТАЛІ НА НАШИХ ОФІЦІЙНИХ СТОРІНКАХ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Shevchenko D</dc:creator>
  <cp:lastModifiedBy>user84</cp:lastModifiedBy>
  <cp:revision>14</cp:revision>
  <cp:lastPrinted>2021-07-16T10:18:32Z</cp:lastPrinted>
  <dcterms:created xsi:type="dcterms:W3CDTF">2020-08-20T05:45:40Z</dcterms:created>
  <dcterms:modified xsi:type="dcterms:W3CDTF">2021-07-16T10:19:12Z</dcterms:modified>
</cp:coreProperties>
</file>